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78" r:id="rId3"/>
    <p:sldId id="279" r:id="rId4"/>
    <p:sldId id="257" r:id="rId5"/>
    <p:sldId id="263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72" r:id="rId16"/>
    <p:sldId id="268" r:id="rId17"/>
    <p:sldId id="269" r:id="rId18"/>
    <p:sldId id="270" r:id="rId19"/>
    <p:sldId id="271" r:id="rId20"/>
    <p:sldId id="273" r:id="rId21"/>
    <p:sldId id="280" r:id="rId22"/>
    <p:sldId id="281" r:id="rId23"/>
    <p:sldId id="274" r:id="rId24"/>
    <p:sldId id="275" r:id="rId25"/>
    <p:sldId id="276" r:id="rId26"/>
  </p:sldIdLst>
  <p:sldSz cx="9144000" cy="6858000" type="screen4x3"/>
  <p:notesSz cx="69469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EC92964A-1D34-438F-9E3C-8311BA673B91}" type="datetimeFigureOut">
              <a:rPr lang="en-US"/>
              <a:pPr/>
              <a:t>12/5/2013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23C6C6E8-C2D9-467F-8A0B-96906AD6F7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79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0"/>
            <a:ext cx="8229600" cy="8382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19800"/>
            <a:ext cx="8229600" cy="60960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glencoe.mcgraw-hill.com/olcweb/cgi/pluginpop.cgi?it=swf::550::400::/sites/dl/free/0078757134/383915/Chapter_8_Visualizing_Electron_Transport.swf::Visualizing%20Electron%20Transport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srobles\My%20Documents\Downloads\Cellular_Respiration__Releasing_Stored_Energy_By_Breaking_Down_Glucose.mp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hyperlink" Target="file:///C:\Documents%20and%20Settings\srobles\My%20Documents\Downloads\From_Food_to_ATP.mp4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../../../All%20DH%20Staff$/MISC/BIOLOGY2/Photosynthesis%20and%20Cellular%20Respiration/enzymes.as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C:\Documents%20and%20Settings\srobles\My%20Documents\Downloads\ATP__The_Energy_Currency.mp4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srobles\My%20Documents\Downloads\Photosynthesis%20(1).mp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Photosynthesis and Cellular Respiration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Photosynthesis Occurs in 2 steps: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Light Dependent Reactions</a:t>
            </a:r>
          </a:p>
          <a:p>
            <a:pPr lvl="1"/>
            <a:r>
              <a:rPr lang="en-US" smtClean="0"/>
              <a:t>Takes in water</a:t>
            </a:r>
          </a:p>
          <a:p>
            <a:pPr lvl="1"/>
            <a:r>
              <a:rPr lang="en-US" smtClean="0"/>
              <a:t>Gives off energy molecules called ATP </a:t>
            </a:r>
          </a:p>
          <a:p>
            <a:pPr lvl="1"/>
            <a:r>
              <a:rPr lang="en-US" smtClean="0"/>
              <a:t>Gives off Oxygen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2.  Calvin Cycle</a:t>
            </a:r>
          </a:p>
          <a:p>
            <a:pPr marL="914400" lvl="1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Takes in Carbon Dioxide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Gives off glucose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Light Dependent Reactions: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5029200" cy="40386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400" smtClean="0"/>
              <a:t>Chloroplasts capture light energy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Takes place in the Thylakoid (Stack of membranes in chloroplast) 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Require water and sunlight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Water is split, releasing hydrogen ions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Hydrogen ion is used to attach a phosphate group to ADP, making it ATP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3200400"/>
            <a:ext cx="3581400" cy="9144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2"/>
              </a:rPr>
              <a:t>Visualizing Light Dependent Reactions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3" descr="ch 8 im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066800"/>
            <a:ext cx="5334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Step 2: The Calvin Cycle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en-US" smtClean="0"/>
          </a:p>
        </p:txBody>
      </p:sp>
      <p:sp>
        <p:nvSpPr>
          <p:cNvPr id="12293" name="Content Placeholder 3"/>
          <p:cNvSpPr>
            <a:spLocks noGrp="1"/>
          </p:cNvSpPr>
          <p:nvPr>
            <p:ph sz="half" idx="2"/>
          </p:nvPr>
        </p:nvSpPr>
        <p:spPr>
          <a:xfrm>
            <a:off x="381000" y="4267200"/>
            <a:ext cx="8305800" cy="1981200"/>
          </a:xfrm>
        </p:spPr>
        <p:txBody>
          <a:bodyPr/>
          <a:lstStyle/>
          <a:p>
            <a:r>
              <a:rPr lang="en-US" sz="2400" smtClean="0"/>
              <a:t>The Calvin Cycle uses carbon dioxide and creates carbohydrates, or glucose.  </a:t>
            </a:r>
          </a:p>
          <a:p>
            <a:r>
              <a:rPr lang="en-US" sz="2400" smtClean="0"/>
              <a:t>6 molecules of carbon dioxide are used to create 1 glucose molecule</a:t>
            </a:r>
          </a:p>
          <a:p>
            <a:r>
              <a:rPr lang="en-US" sz="2400" smtClean="0"/>
              <a:t>6 ATP molecules are required to create 1 glucose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Where does the glucose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Glucose is used in plant cells to make starches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Starches are stored in vacuoles until they are needed later by the plant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Plants use transport systems like blood vessels to move starches throughout the plant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grow, plants combine Carbon that they get from Carbon dioxide and glucose to build new tissues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Plants are consumed by heterotrophs, who use the starches for their own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do animals get energy?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Animals convert the glucose stored in plants into ATP for their own use</a:t>
            </a:r>
          </a:p>
          <a:p>
            <a:r>
              <a:rPr lang="en-US" smtClean="0"/>
              <a:t>This process is called Cellular respiration</a:t>
            </a:r>
          </a:p>
          <a:p>
            <a:r>
              <a:rPr lang="en-US" smtClean="0"/>
              <a:t>The equation for this process is the OPPOSITE reaction from photosynthesis:</a:t>
            </a:r>
          </a:p>
          <a:p>
            <a:endParaRPr lang="en-US" smtClean="0"/>
          </a:p>
        </p:txBody>
      </p:sp>
      <p:pic>
        <p:nvPicPr>
          <p:cNvPr id="14340" name="Picture 11" descr="ch 8 eq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257800"/>
            <a:ext cx="82296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Cellular Respiration takes place in the mitochondria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Occurs in 3 steps:</a:t>
            </a:r>
          </a:p>
        </p:txBody>
      </p:sp>
      <p:pic>
        <p:nvPicPr>
          <p:cNvPr id="15364" name="Picture 15" descr="ch 8 im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" y="2438400"/>
            <a:ext cx="9023350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Cellular Respiration: Oxygen is the Key!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Cellular Respiration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Cellular respiration occurs in three steps:</a:t>
            </a:r>
          </a:p>
          <a:p>
            <a:pPr lvl="1"/>
            <a:r>
              <a:rPr lang="en-US" smtClean="0"/>
              <a:t>Step 1: glycolysis</a:t>
            </a:r>
          </a:p>
          <a:p>
            <a:pPr lvl="2"/>
            <a:r>
              <a:rPr lang="en-US" smtClean="0"/>
              <a:t>Glycolysis means “To break down sugar”</a:t>
            </a:r>
          </a:p>
          <a:p>
            <a:pPr lvl="2"/>
            <a:r>
              <a:rPr lang="en-US" smtClean="0"/>
              <a:t>Cell breaks down glucose from the food we eat </a:t>
            </a:r>
          </a:p>
          <a:p>
            <a:pPr lvl="2"/>
            <a:r>
              <a:rPr lang="en-US" smtClean="0"/>
              <a:t>Turns glucose into pyruvate, which can be used to make ATP</a:t>
            </a:r>
          </a:p>
          <a:p>
            <a:pPr lvl="2"/>
            <a:r>
              <a:rPr lang="en-US" smtClean="0"/>
              <a:t>Two molecules of ATP are made in the process of glycolysis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Step 2: Krebs Cycle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Most of the energy from the glucose is still contained in the pyruvate.</a:t>
            </a:r>
          </a:p>
          <a:p>
            <a:r>
              <a:rPr lang="en-US" smtClean="0"/>
              <a:t>The Krebs Cycle takes the pyruvate made in glycolysis and creates 2 ATP molecules</a:t>
            </a:r>
          </a:p>
          <a:p>
            <a:endParaRPr lang="en-US" smtClean="0"/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8437" name="Picture 13" descr="ch 8 im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990600"/>
            <a:ext cx="44196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Step 3: Electron Transport Chain!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7800"/>
            <a:ext cx="8305800" cy="4800600"/>
          </a:xfrm>
        </p:spPr>
        <p:txBody>
          <a:bodyPr/>
          <a:lstStyle/>
          <a:p>
            <a:r>
              <a:rPr lang="en-US" smtClean="0"/>
              <a:t>The electron transport chain produces the most ATP in the process of Cellular Respiration</a:t>
            </a:r>
          </a:p>
          <a:p>
            <a:r>
              <a:rPr lang="en-US" smtClean="0"/>
              <a:t>Concentration gradients inside and outside of the mitochondrion create 32 ATP molecules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Standard Cell Biology 1F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Students know useable energy is captures from sunlight by chloroplasts and is stored through the synthesis of sugar.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are the numbers? 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Photosynthesis</a:t>
            </a:r>
          </a:p>
        </p:txBody>
      </p:sp>
      <p:pic>
        <p:nvPicPr>
          <p:cNvPr id="20484" name="Picture 14" descr="ch 8 eq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2133600"/>
            <a:ext cx="4040188" cy="657225"/>
          </a:xfrm>
          <a:noFill/>
        </p:spPr>
      </p:pic>
      <p:sp>
        <p:nvSpPr>
          <p:cNvPr id="2048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Cellular Respiration</a:t>
            </a:r>
          </a:p>
        </p:txBody>
      </p:sp>
      <p:pic>
        <p:nvPicPr>
          <p:cNvPr id="20486" name="Picture 11" descr="ch 8 eq 1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495800" y="2209800"/>
            <a:ext cx="4041775" cy="515938"/>
          </a:xfrm>
          <a:noFill/>
        </p:spPr>
      </p:pic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304800" y="2971800"/>
            <a:ext cx="3733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Creates a total of 24 ATP molecules</a:t>
            </a:r>
          </a:p>
          <a:p>
            <a:endParaRPr lang="en-US"/>
          </a:p>
        </p:txBody>
      </p:sp>
      <p:sp>
        <p:nvSpPr>
          <p:cNvPr id="20488" name="TextBox 9"/>
          <p:cNvSpPr txBox="1">
            <a:spLocks noChangeArrowheads="1"/>
          </p:cNvSpPr>
          <p:nvPr/>
        </p:nvSpPr>
        <p:spPr bwMode="auto">
          <a:xfrm>
            <a:off x="4648200" y="3048000"/>
            <a:ext cx="3810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Creates a total of 36 ATP molecules</a:t>
            </a:r>
          </a:p>
          <a:p>
            <a:pPr>
              <a:buFont typeface="Arial" charset="0"/>
              <a:buChar char="•"/>
            </a:pPr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895600" y="4716463"/>
            <a:ext cx="28194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hlinkClick r:id="rId4" action="ppaction://hlinkfile"/>
              </a:rPr>
              <a:t>Food and ATP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				</a:t>
            </a:r>
            <a:r>
              <a:rPr lang="en-US" sz="3200" dirty="0" smtClean="0"/>
              <a:t>Aerobic		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Requires oxygen</a:t>
            </a:r>
          </a:p>
          <a:p>
            <a:r>
              <a:rPr lang="en-US" sz="3200" dirty="0" err="1" smtClean="0"/>
              <a:t>Glycolysis</a:t>
            </a:r>
            <a:r>
              <a:rPr lang="en-US" sz="3200" dirty="0" smtClean="0"/>
              <a:t>, Krebs cycle and electron transport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28 ATP </a:t>
            </a:r>
            <a:r>
              <a:rPr lang="en-US" sz="3200" dirty="0" smtClean="0"/>
              <a:t>total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Anaerobic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smtClean="0"/>
              <a:t>No oxygen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Glycolysis</a:t>
            </a:r>
            <a:r>
              <a:rPr lang="en-US" sz="3200" dirty="0" smtClean="0"/>
              <a:t> followed by fermentation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4 ATP </a:t>
            </a:r>
            <a:r>
              <a:rPr lang="en-US" sz="3200" dirty="0" smtClean="0"/>
              <a:t>total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b="1" dirty="0" smtClean="0"/>
              <a:t>Fermentation (anaerobic)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Lactic Acid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/>
              <a:t>Can build up in skeletal muscle = soreness</a:t>
            </a:r>
          </a:p>
          <a:p>
            <a:r>
              <a:rPr lang="en-US" sz="2800" dirty="0" smtClean="0"/>
              <a:t>In microorganisms, used to make yogurt, cheese and sour cream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Alcohol Fermentation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 smtClean="0"/>
              <a:t>Sugar cane -&gt; rum</a:t>
            </a:r>
          </a:p>
          <a:p>
            <a:r>
              <a:rPr lang="en-US" sz="2800" dirty="0" smtClean="0"/>
              <a:t>Wheat -&gt; beer</a:t>
            </a:r>
          </a:p>
          <a:p>
            <a:r>
              <a:rPr lang="en-US" sz="2800" dirty="0" smtClean="0"/>
              <a:t>Potatoes  -&gt; vodka</a:t>
            </a:r>
          </a:p>
          <a:p>
            <a:r>
              <a:rPr lang="en-US" sz="2800" dirty="0" smtClean="0"/>
              <a:t>Grapes  -&gt; wine</a:t>
            </a:r>
          </a:p>
          <a:p>
            <a:r>
              <a:rPr lang="en-US" sz="2800" dirty="0" smtClean="0"/>
              <a:t>Agave  -&gt; tequila</a:t>
            </a:r>
          </a:p>
          <a:p>
            <a:r>
              <a:rPr lang="en-US" sz="2800" dirty="0" smtClean="0"/>
              <a:t>Rice  -&gt; sake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t3.gstatic.com/images?q=tbn:ANd9GcSMDb0nujrkZmchAQJWjer_G5DY2oVrvOHqX3wxXsDJcWVLZrB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5334000"/>
            <a:ext cx="1786325" cy="1188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does all of the breaking down and building of molecules occur? </a:t>
            </a:r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1524000" y="3276600"/>
            <a:ext cx="559136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Enzymes!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Enzymes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Enzymes are proteins that help to speed up chemical reactions</a:t>
            </a:r>
          </a:p>
          <a:p>
            <a:pPr lvl="1"/>
            <a:r>
              <a:rPr lang="en-US" smtClean="0"/>
              <a:t>Proteins are made of chains of amino acids, which are present in all of our (naturally created) food</a:t>
            </a:r>
          </a:p>
          <a:p>
            <a:r>
              <a:rPr lang="en-US" smtClean="0"/>
              <a:t>There are thousands of enzymes present in every cell of your body</a:t>
            </a:r>
          </a:p>
          <a:p>
            <a:r>
              <a:rPr lang="en-US" smtClean="0"/>
              <a:t>Each enzyme has a specific function </a:t>
            </a:r>
          </a:p>
          <a:p>
            <a:r>
              <a:rPr lang="en-US" smtClean="0"/>
              <a:t>Enzyme names usually end in –ase (such as hydrolase)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Properties of Enzymes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Enzymes are not used up in reactions</a:t>
            </a:r>
          </a:p>
          <a:p>
            <a:r>
              <a:rPr lang="en-US" smtClean="0"/>
              <a:t>The same enzyme can be used over and over to combine the same molecules</a:t>
            </a:r>
          </a:p>
          <a:p>
            <a:pPr lvl="1"/>
            <a:r>
              <a:rPr lang="en-US" smtClean="0"/>
              <a:t>An enzyme is like a tool: you can use the same hammer over and over again to nail together boards.</a:t>
            </a:r>
          </a:p>
        </p:txBody>
      </p:sp>
      <p:pic>
        <p:nvPicPr>
          <p:cNvPr id="23556" name="Picture 2" descr="C:\Users\Brooke\AppData\Local\Microsoft\Windows\Temporary Internet Files\Content.IE5\Z5RQ9MDK\MCj029607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572000"/>
            <a:ext cx="2552700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At the end of this lesson…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Students will know all energy on Earth comes from the sun</a:t>
            </a:r>
          </a:p>
          <a:p>
            <a:r>
              <a:rPr lang="en-US" smtClean="0"/>
              <a:t>Students will be able to create a flow map illustrating photosynthesis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Energy?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419600" y="1447800"/>
            <a:ext cx="4267200" cy="4906963"/>
          </a:xfrm>
        </p:spPr>
        <p:txBody>
          <a:bodyPr/>
          <a:lstStyle/>
          <a:p>
            <a:r>
              <a:rPr lang="en-US" dirty="0" smtClean="0"/>
              <a:t>Energy is the ability to do work or grow</a:t>
            </a:r>
          </a:p>
          <a:p>
            <a:r>
              <a:rPr lang="en-US" dirty="0" smtClean="0"/>
              <a:t>All Energy on the earth comes from the sun</a:t>
            </a:r>
          </a:p>
          <a:p>
            <a:r>
              <a:rPr lang="en-US" dirty="0" smtClean="0"/>
              <a:t>Plants and animals get their energy in different ways.</a:t>
            </a:r>
          </a:p>
        </p:txBody>
      </p:sp>
      <p:pic>
        <p:nvPicPr>
          <p:cNvPr id="4100" name="Picture 4" descr="C:\Users\Brooke\AppData\Local\Microsoft\Windows\Temporary Internet Files\Content.IE5\I6G07G4G\MCj041246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3062288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hlinkClick r:id="rId2" action="ppaction://hlinkfile"/>
              </a:rPr>
              <a:t>ATP: Energy for Cells</a:t>
            </a:r>
            <a:endParaRPr lang="en-US" sz="28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ATP is the unit of energy for all cells</a:t>
            </a:r>
          </a:p>
          <a:p>
            <a:pPr lvl="1"/>
            <a:r>
              <a:rPr lang="en-US" smtClean="0"/>
              <a:t>ATP= Adenosine Triphosphate</a:t>
            </a:r>
          </a:p>
          <a:p>
            <a:pPr lvl="1"/>
            <a:endParaRPr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ATP releases energy when the bond between the second and third phosphate groups is broken, forming a molecule called adenosine diphosphate (ADP) and a free phosphate group.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5125" name="Picture 14" descr="ch 8 im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362200"/>
            <a:ext cx="3822700" cy="380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Photosynthesis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Photosynthesis is the process plants use to make energy for themselves</a:t>
            </a:r>
          </a:p>
          <a:p>
            <a:r>
              <a:rPr lang="en-US" smtClean="0"/>
              <a:t>Photosynthesis uses the energy from the sun to make glucose and take carbon from the air (CO</a:t>
            </a:r>
            <a:r>
              <a:rPr lang="en-US" baseline="-25000" smtClean="0"/>
              <a:t>2</a:t>
            </a:r>
            <a:r>
              <a:rPr lang="en-US" smtClean="0"/>
              <a:t> ) to use for growth </a:t>
            </a:r>
          </a:p>
        </p:txBody>
      </p:sp>
      <p:pic>
        <p:nvPicPr>
          <p:cNvPr id="6148" name="Picture 2" descr="C:\Users\Brooke\Pictures\Microsoft Clip Organizer\j0413604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00575" y="1828800"/>
            <a:ext cx="3783013" cy="3724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Photosynthesis </a:t>
            </a:r>
          </a:p>
        </p:txBody>
      </p:sp>
      <p:pic>
        <p:nvPicPr>
          <p:cNvPr id="7171" name="Picture 13" descr="ch 8 im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228600"/>
            <a:ext cx="8229600" cy="3771900"/>
          </a:xfrm>
          <a:noFill/>
        </p:spPr>
      </p:pic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533400" y="4343400"/>
            <a:ext cx="8229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Photosynthesis takes place in the chloroplasts of plant cells. 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Chloroplasts contain the pigment Chlorophyll, which absorbs certain wavelengths of light. </a:t>
            </a:r>
          </a:p>
          <a:p>
            <a:pPr>
              <a:buFont typeface="Arial" charset="0"/>
              <a:buChar char="•"/>
            </a:pPr>
            <a:r>
              <a:rPr lang="en-US" sz="2400" i="1">
                <a:latin typeface="Calibri" pitchFamily="34" charset="0"/>
              </a:rPr>
              <a:t>What is the equivalent of a chloroplast in an animal cell?</a:t>
            </a:r>
            <a:endParaRPr lang="en-US" sz="2400">
              <a:latin typeface="Calibri" pitchFamily="34" charset="0"/>
            </a:endParaRPr>
          </a:p>
          <a:p>
            <a:endParaRPr lang="en-US" sz="2400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Photosynthesis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Photosynthesis Reaction</a:t>
            </a:r>
          </a:p>
        </p:txBody>
      </p:sp>
      <p:pic>
        <p:nvPicPr>
          <p:cNvPr id="9219" name="Picture 14" descr="ch 8 eq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295400"/>
            <a:ext cx="7162800" cy="1163638"/>
          </a:xfrm>
          <a:noFill/>
        </p:spPr>
      </p:pic>
      <p:sp>
        <p:nvSpPr>
          <p:cNvPr id="9220" name="Content Placeholder 4"/>
          <p:cNvSpPr>
            <a:spLocks noGrp="1"/>
          </p:cNvSpPr>
          <p:nvPr>
            <p:ph sz="half" idx="2"/>
          </p:nvPr>
        </p:nvSpPr>
        <p:spPr>
          <a:xfrm>
            <a:off x="838200" y="2667000"/>
            <a:ext cx="7848600" cy="3459163"/>
          </a:xfrm>
        </p:spPr>
        <p:txBody>
          <a:bodyPr/>
          <a:lstStyle/>
          <a:p>
            <a:r>
              <a:rPr lang="en-US" smtClean="0"/>
              <a:t>Carbon Dioxide and water combine in the presence of sunlight to make glucose (a sugar) and oxygen gas.</a:t>
            </a:r>
          </a:p>
          <a:p>
            <a:r>
              <a:rPr lang="en-US" i="1" smtClean="0"/>
              <a:t>Why is light necessary? Why are plants necessary for photosynthesis to occur?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 apples design template">
  <a:themeElements>
    <a:clrScheme name="Office Theme 1">
      <a:dk1>
        <a:srgbClr val="003300"/>
      </a:dk1>
      <a:lt1>
        <a:srgbClr val="226822"/>
      </a:lt1>
      <a:dk2>
        <a:srgbClr val="FFFFFF"/>
      </a:dk2>
      <a:lt2>
        <a:srgbClr val="220011"/>
      </a:lt2>
      <a:accent1>
        <a:srgbClr val="81CA6A"/>
      </a:accent1>
      <a:accent2>
        <a:srgbClr val="83ABC1"/>
      </a:accent2>
      <a:accent3>
        <a:srgbClr val="ABB9AB"/>
      </a:accent3>
      <a:accent4>
        <a:srgbClr val="002A00"/>
      </a:accent4>
      <a:accent5>
        <a:srgbClr val="C1E1B9"/>
      </a:accent5>
      <a:accent6>
        <a:srgbClr val="769BAF"/>
      </a:accent6>
      <a:hlink>
        <a:srgbClr val="A58779"/>
      </a:hlink>
      <a:folHlink>
        <a:srgbClr val="7E83B6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00"/>
        </a:dk1>
        <a:lt1>
          <a:srgbClr val="226822"/>
        </a:lt1>
        <a:dk2>
          <a:srgbClr val="FFFFFF"/>
        </a:dk2>
        <a:lt2>
          <a:srgbClr val="220011"/>
        </a:lt2>
        <a:accent1>
          <a:srgbClr val="81CA6A"/>
        </a:accent1>
        <a:accent2>
          <a:srgbClr val="83ABC1"/>
        </a:accent2>
        <a:accent3>
          <a:srgbClr val="ABB9AB"/>
        </a:accent3>
        <a:accent4>
          <a:srgbClr val="002A00"/>
        </a:accent4>
        <a:accent5>
          <a:srgbClr val="C1E1B9"/>
        </a:accent5>
        <a:accent6>
          <a:srgbClr val="769BAF"/>
        </a:accent6>
        <a:hlink>
          <a:srgbClr val="A58779"/>
        </a:hlink>
        <a:folHlink>
          <a:srgbClr val="7E83B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841</Words>
  <Application>Microsoft Office PowerPoint</Application>
  <PresentationFormat>On-screen Show (4:3)</PresentationFormat>
  <Paragraphs>143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Green apples design template</vt:lpstr>
      <vt:lpstr>Photosynthesis and Cellular Respiration</vt:lpstr>
      <vt:lpstr>Standard Cell Biology 1F</vt:lpstr>
      <vt:lpstr>At the end of this lesson…</vt:lpstr>
      <vt:lpstr>What is Energy?</vt:lpstr>
      <vt:lpstr>ATP: Energy for Cells</vt:lpstr>
      <vt:lpstr>Photosynthesis</vt:lpstr>
      <vt:lpstr>Photosynthesis </vt:lpstr>
      <vt:lpstr>Photosynthesis</vt:lpstr>
      <vt:lpstr>The Photosynthesis Reaction</vt:lpstr>
      <vt:lpstr>Photosynthesis Occurs in 2 steps:</vt:lpstr>
      <vt:lpstr>Light Dependent Reactions:</vt:lpstr>
      <vt:lpstr>Step 2: The Calvin Cycle</vt:lpstr>
      <vt:lpstr>Where does the glucose go?</vt:lpstr>
      <vt:lpstr>How do animals get energy? </vt:lpstr>
      <vt:lpstr>Cellular Respiration takes place in the mitochondria</vt:lpstr>
      <vt:lpstr>Cellular Respiration: Oxygen is the Key!</vt:lpstr>
      <vt:lpstr>Cellular Respiration</vt:lpstr>
      <vt:lpstr>Step 2: Krebs Cycle </vt:lpstr>
      <vt:lpstr>Step 3: Electron Transport Chain!</vt:lpstr>
      <vt:lpstr>What are the numbers? </vt:lpstr>
      <vt:lpstr>Cellular Respiration</vt:lpstr>
      <vt:lpstr>Fermentation (anaerobic)</vt:lpstr>
      <vt:lpstr>PowerPoint Presentation</vt:lpstr>
      <vt:lpstr>Enzymes</vt:lpstr>
      <vt:lpstr>Properties of Enzymes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and Cellular Respiration</dc:title>
  <dc:creator>Brooke</dc:creator>
  <cp:lastModifiedBy>Jimenez, Jorge (jjimenez@psusd.us)</cp:lastModifiedBy>
  <cp:revision>32</cp:revision>
  <dcterms:created xsi:type="dcterms:W3CDTF">2008-03-05T01:28:44Z</dcterms:created>
  <dcterms:modified xsi:type="dcterms:W3CDTF">2013-12-05T18:58:34Z</dcterms:modified>
</cp:coreProperties>
</file>