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tags/tag37.xml" ContentType="application/vnd.openxmlformats-officedocument.presentationml.tags+xml"/>
  <Override PartName="/ppt/notesSlides/notesSlide38.xml" ContentType="application/vnd.openxmlformats-officedocument.presentationml.notesSlide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2"/>
  </p:notesMasterIdLst>
  <p:sldIdLst>
    <p:sldId id="256" r:id="rId2"/>
    <p:sldId id="281" r:id="rId3"/>
    <p:sldId id="269" r:id="rId4"/>
    <p:sldId id="270" r:id="rId5"/>
    <p:sldId id="257" r:id="rId6"/>
    <p:sldId id="271" r:id="rId7"/>
    <p:sldId id="272" r:id="rId8"/>
    <p:sldId id="282" r:id="rId9"/>
    <p:sldId id="273" r:id="rId10"/>
    <p:sldId id="278" r:id="rId11"/>
    <p:sldId id="277" r:id="rId12"/>
    <p:sldId id="274" r:id="rId13"/>
    <p:sldId id="283" r:id="rId14"/>
    <p:sldId id="275" r:id="rId15"/>
    <p:sldId id="258" r:id="rId16"/>
    <p:sldId id="284" r:id="rId17"/>
    <p:sldId id="259" r:id="rId18"/>
    <p:sldId id="285" r:id="rId19"/>
    <p:sldId id="286" r:id="rId20"/>
    <p:sldId id="260" r:id="rId21"/>
    <p:sldId id="287" r:id="rId22"/>
    <p:sldId id="288" r:id="rId23"/>
    <p:sldId id="261" r:id="rId24"/>
    <p:sldId id="289" r:id="rId25"/>
    <p:sldId id="262" r:id="rId26"/>
    <p:sldId id="290" r:id="rId27"/>
    <p:sldId id="263" r:id="rId28"/>
    <p:sldId id="291" r:id="rId29"/>
    <p:sldId id="264" r:id="rId30"/>
    <p:sldId id="292" r:id="rId31"/>
    <p:sldId id="265" r:id="rId32"/>
    <p:sldId id="293" r:id="rId33"/>
    <p:sldId id="266" r:id="rId34"/>
    <p:sldId id="294" r:id="rId35"/>
    <p:sldId id="267" r:id="rId36"/>
    <p:sldId id="295" r:id="rId37"/>
    <p:sldId id="268" r:id="rId38"/>
    <p:sldId id="296" r:id="rId39"/>
    <p:sldId id="279" r:id="rId40"/>
    <p:sldId id="280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33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5" d="100"/>
          <a:sy n="65" d="100"/>
        </p:scale>
        <p:origin x="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0F6EB0-F850-4B03-9D3A-1BF9B32DEF9A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70740D-9983-42B4-8EF3-41FC2F9B6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93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607414-07B1-4BE9-86FB-01EF329B6C9B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10419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54D95A-DB7A-403B-A6DF-16140A7625A4}" type="slidenum">
              <a:rPr lang="en-US" altLang="en-US" sz="1200" smtClean="0"/>
              <a:pPr eaLnBrk="1" hangingPunct="1"/>
              <a:t>10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6192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976DC9-9D3A-4042-8325-808FC0059BA1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94196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10DFA4-09AB-4BFF-8916-1A80C5846AEA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26908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57FB4A-75FF-483F-A6A8-DEDEEB84BBBB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16780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0E722F-E1FB-45F9-B609-B1706264DFDE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82695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0CC0E2-8698-4F97-A91E-A8938892E6B9}" type="slidenum">
              <a:rPr lang="en-US" altLang="en-US" sz="1200" smtClean="0"/>
              <a:pPr eaLnBrk="1" hangingPunct="1"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41091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E86465-FE43-4D92-87B6-29AEE77543B8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50634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D3A52D-47D7-404C-9F2C-FCEA0C85C1B9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874018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02E7B1-5A6F-4765-A015-8601A5D5774F}" type="slidenum">
              <a:rPr lang="en-US" altLang="en-US" sz="1200" smtClean="0"/>
              <a:pPr eaLnBrk="1" hangingPunct="1"/>
              <a:t>18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09959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AB0883-870A-4AFC-A37F-8BF8982B7B64}" type="slidenum">
              <a:rPr lang="en-US" altLang="en-US" sz="1200" smtClean="0"/>
              <a:pPr eaLnBrk="1" hangingPunct="1"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999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B94089-8412-47CC-A728-5BC343834B1B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66272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C0B935-BBD5-4C30-A24A-59DC7088315B}" type="slidenum">
              <a:rPr lang="en-US" altLang="en-US" sz="1200" smtClean="0"/>
              <a:pPr eaLnBrk="1" hangingPunct="1"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06539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13F67B-232F-46FF-A557-BF5F3E6500AA}" type="slidenum">
              <a:rPr lang="en-US" altLang="en-US" sz="1200" smtClean="0"/>
              <a:pPr eaLnBrk="1" hangingPunct="1"/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43695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F91803-B369-4C79-BB41-60A94B489E06}" type="slidenum">
              <a:rPr lang="en-US" altLang="en-US" sz="1200" smtClean="0"/>
              <a:pPr eaLnBrk="1" hangingPunct="1"/>
              <a:t>22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52727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AD8047-5507-41AE-8DE4-54F1BA70ED1D}" type="slidenum">
              <a:rPr lang="en-US" altLang="en-US" sz="1200" smtClean="0"/>
              <a:pPr eaLnBrk="1" hangingPunct="1"/>
              <a:t>23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78914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42D0A3-8AB5-4DC9-8801-901527416466}" type="slidenum">
              <a:rPr lang="en-US" altLang="en-US" sz="1200" smtClean="0"/>
              <a:pPr eaLnBrk="1" hangingPunct="1"/>
              <a:t>24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78392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A7AE5D-37DB-4FD3-9E43-92304C22F65C}" type="slidenum">
              <a:rPr lang="en-US" altLang="en-US" sz="1200" smtClean="0"/>
              <a:pPr eaLnBrk="1" hangingPunct="1"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51106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8D0F0D-5853-4B4F-A726-521C81990317}" type="slidenum">
              <a:rPr lang="en-US" altLang="en-US" sz="1200" smtClean="0"/>
              <a:pPr eaLnBrk="1" hangingPunct="1"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11751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443FFB-3A82-4793-99A0-AC3807601CCA}" type="slidenum">
              <a:rPr lang="en-US" altLang="en-US" sz="1200" smtClean="0"/>
              <a:pPr eaLnBrk="1" hangingPunct="1"/>
              <a:t>27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4218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3D64BE-7EA4-4046-8000-2FD79C12E5AA}" type="slidenum">
              <a:rPr lang="en-US" altLang="en-US" sz="1200" smtClean="0"/>
              <a:pPr eaLnBrk="1" hangingPunct="1"/>
              <a:t>28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30755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5B9535-DF0D-46F7-933B-D98A733B77E6}" type="slidenum">
              <a:rPr lang="en-US" altLang="en-US" sz="1200" smtClean="0"/>
              <a:pPr eaLnBrk="1" hangingPunct="1"/>
              <a:t>29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0762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DAE1CD-77C1-41EE-AF41-4633399005B9}" type="slidenum">
              <a:rPr lang="en-US" altLang="en-US" sz="1200" smtClean="0"/>
              <a:pPr eaLnBrk="1" hangingPunct="1"/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263033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555811-1B58-486A-85E8-4264AEA2C1FF}" type="slidenum">
              <a:rPr lang="en-US" altLang="en-US" sz="1200" smtClean="0"/>
              <a:pPr eaLnBrk="1" hangingPunct="1"/>
              <a:t>30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895656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E2A29C-D3EF-4A87-AB78-B87F20024862}" type="slidenum">
              <a:rPr lang="en-US" altLang="en-US" sz="1200" smtClean="0"/>
              <a:pPr eaLnBrk="1" hangingPunct="1"/>
              <a:t>31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607046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8D2ACF-50DD-4C9F-BFC2-1EF10EB92FC4}" type="slidenum">
              <a:rPr lang="en-US" altLang="en-US" sz="1200" smtClean="0"/>
              <a:pPr eaLnBrk="1" hangingPunct="1"/>
              <a:t>32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8583784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6B6946-7FC3-4D25-9E4C-D0C1E7F63AA9}" type="slidenum">
              <a:rPr lang="en-US" altLang="en-US" sz="1200" smtClean="0"/>
              <a:pPr eaLnBrk="1" hangingPunct="1"/>
              <a:t>33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5627637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D483AA-314E-4DC7-A4CE-309D0750BCF4}" type="slidenum">
              <a:rPr lang="en-US" altLang="en-US" sz="1200" smtClean="0"/>
              <a:pPr eaLnBrk="1" hangingPunct="1"/>
              <a:t>34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626276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1E070D-E86D-43B5-B4E1-39605C5BE9B4}" type="slidenum">
              <a:rPr lang="en-US" altLang="en-US" sz="1200" smtClean="0"/>
              <a:pPr eaLnBrk="1" hangingPunct="1"/>
              <a:t>35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284707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6A0E0-B566-42B8-AEBE-0EC856C02A18}" type="slidenum">
              <a:rPr lang="en-US" altLang="en-US" sz="1200" smtClean="0"/>
              <a:pPr eaLnBrk="1" hangingPunct="1"/>
              <a:t>36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576867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A89DCC-2CBE-4593-8971-0C1529B961D2}" type="slidenum">
              <a:rPr lang="en-US" altLang="en-US" sz="1200" smtClean="0"/>
              <a:pPr eaLnBrk="1" hangingPunct="1"/>
              <a:t>37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270671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8437E8-CA1E-4741-8E24-6D7332894207}" type="slidenum">
              <a:rPr lang="en-US" altLang="en-US" sz="1200" smtClean="0"/>
              <a:pPr eaLnBrk="1" hangingPunct="1"/>
              <a:t>38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9699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858EED-620A-4D9D-982F-833A0678E395}" type="slidenum">
              <a:rPr lang="en-US" altLang="en-US" sz="1200" smtClean="0"/>
              <a:pPr eaLnBrk="1" hangingPunct="1"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4636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19465C-BE04-4F11-9A67-C64904963977}" type="slidenum">
              <a:rPr lang="en-US" altLang="en-US" sz="1200" smtClean="0"/>
              <a:pPr eaLnBrk="1" hangingPunct="1"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20170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CBA3FD-7967-4F5C-A157-7FEBE9965C3C}" type="slidenum">
              <a:rPr lang="en-US" altLang="en-US" sz="1200" smtClean="0"/>
              <a:pPr eaLnBrk="1" hangingPunct="1"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00656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F2BF0E-59A0-4D33-A67D-134FF6D909AE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1745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0E627C-FB5D-41B2-99CB-94CA2D8F3D66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09718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91C6C7-2F20-451B-A666-4FFA29740F2D}" type="slidenum">
              <a:rPr lang="en-US" altLang="en-US" sz="1200" smtClean="0"/>
              <a:pPr eaLnBrk="1" hangingPunct="1"/>
              <a:t>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5395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00000" flipH="1">
              <a:off x="83" y="3775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 altLang="en-US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 altLang="en-US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52 h 264"/>
                <a:gd name="T2" fmla="*/ 1 w 457"/>
                <a:gd name="T3" fmla="*/ 0 h 264"/>
                <a:gd name="T4" fmla="*/ 0 w 457"/>
                <a:gd name="T5" fmla="*/ 256 h 264"/>
                <a:gd name="T6" fmla="*/ 457 w 457"/>
                <a:gd name="T7" fmla="*/ 252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3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1154113" y="1211263"/>
            <a:ext cx="7772400" cy="1431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3037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1575" y="3124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1119188" y="6318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7588" y="63182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6588" y="6318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ADB0-15E2-4E8D-BC16-2C6B969E0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0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9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6137E-39A3-4FF9-A17F-A2C71B762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66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44463"/>
            <a:ext cx="1962150" cy="5951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4463"/>
            <a:ext cx="5734050" cy="5951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A4871-3E85-4DCF-B498-C6F874841C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15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91FE6-D5FA-4F82-9FBE-AA86318BB0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80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626FA-9387-4E22-BF68-56326FDF2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41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1B858-E264-4406-95B4-ABAC83DCE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30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D8E15-E74C-423D-9DE9-5290B6DFD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58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55F39-19B6-427F-9184-FD7C644BA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99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C0338-31F3-463D-9CF8-401F65846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18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4B2C-A61B-47B0-BC58-36817DA5A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32150-3F3F-4081-AA48-73C28371B3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95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1047" name="AutoShape 3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8" name="AutoShape 4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9" name="AutoShape 5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0" name="AutoShape 6"/>
            <p:cNvSpPr>
              <a:spLocks noChangeArrowheads="1"/>
            </p:cNvSpPr>
            <p:nvPr/>
          </p:nvSpPr>
          <p:spPr bwMode="auto">
            <a:xfrm rot="5400000" flipH="1">
              <a:off x="83" y="3775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1" name="AutoShape 7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2" name="AutoShape 8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3" name="AutoShape 9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 altLang="en-US"/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 altLang="en-US"/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32" name="Rectangle 15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grpSp>
        <p:nvGrpSpPr>
          <p:cNvPr id="1033" name="Group 16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1039" name="AutoShape 17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0" name="AutoShape 18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1" name="AutoShape 19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2" name="AutoShape 20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3" name="AutoShape 21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AutoShape 22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5" name="Freeform 23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Freeform 24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52 h 264"/>
                <a:gd name="T2" fmla="*/ 1 w 457"/>
                <a:gd name="T3" fmla="*/ 0 h 264"/>
                <a:gd name="T4" fmla="*/ 0 w 457"/>
                <a:gd name="T5" fmla="*/ 256 h 264"/>
                <a:gd name="T6" fmla="*/ 457 w 457"/>
                <a:gd name="T7" fmla="*/ 252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0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44463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201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2011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01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7C27CF-DF0D-41E2-828E-F865AD0B5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2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2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2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 animBg="1" autoUpdateAnimBg="0"/>
      <p:bldP spid="41998" grpId="0" animBg="1" autoUpdateAnimBg="0"/>
      <p:bldP spid="42009" grpId="0" autoUpdateAnimBg="0"/>
      <p:bldP spid="42010" grpId="0" build="p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0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20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0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20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0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20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0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20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0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20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620000" cy="15557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800" smtClean="0"/>
              <a:t>Levels of Organization</a:t>
            </a: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219200" y="2133600"/>
            <a:ext cx="20574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Cells</a:t>
            </a: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3581400" y="2743200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7" name="WordArt 6"/>
          <p:cNvSpPr>
            <a:spLocks noChangeArrowheads="1" noChangeShapeType="1" noTextEdit="1"/>
          </p:cNvSpPr>
          <p:nvPr/>
        </p:nvSpPr>
        <p:spPr bwMode="auto">
          <a:xfrm>
            <a:off x="5105400" y="1981200"/>
            <a:ext cx="22860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Tissues</a:t>
            </a: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7620000" y="2667000"/>
            <a:ext cx="762000" cy="1371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9" name="WordArt 8" descr="Paper bag"/>
          <p:cNvSpPr>
            <a:spLocks noChangeArrowheads="1" noChangeShapeType="1" noTextEdit="1"/>
          </p:cNvSpPr>
          <p:nvPr/>
        </p:nvSpPr>
        <p:spPr bwMode="auto">
          <a:xfrm>
            <a:off x="6324600" y="3962400"/>
            <a:ext cx="28194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Organs</a:t>
            </a:r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 flipH="1">
            <a:off x="6629400" y="5334000"/>
            <a:ext cx="1447800" cy="1143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81" name="WordArt 11"/>
          <p:cNvSpPr>
            <a:spLocks noChangeArrowheads="1" noChangeShapeType="1" noTextEdit="1"/>
          </p:cNvSpPr>
          <p:nvPr/>
        </p:nvSpPr>
        <p:spPr bwMode="auto">
          <a:xfrm>
            <a:off x="1676400" y="5334000"/>
            <a:ext cx="4572000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Organ System</a:t>
            </a:r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 flipV="1">
            <a:off x="1371600" y="4572000"/>
            <a:ext cx="1143000" cy="838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83" name="WordArt 13"/>
          <p:cNvSpPr>
            <a:spLocks noChangeArrowheads="1" noChangeShapeType="1" noTextEdit="1"/>
          </p:cNvSpPr>
          <p:nvPr/>
        </p:nvSpPr>
        <p:spPr bwMode="auto">
          <a:xfrm>
            <a:off x="1066800" y="3352800"/>
            <a:ext cx="449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Organism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 descr="D:\Mader Assembly 6-00\Images\0750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75"/>
            <a:ext cx="9136063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ader Assembly 6-00\Images\0751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75"/>
            <a:ext cx="9136063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781800" y="533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FF"/>
                </a:solidFill>
                <a:latin typeface="Times New Roman" pitchFamily="18" charset="0"/>
              </a:rPr>
              <a:t>See Life CD 40.1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65113"/>
            <a:ext cx="7772400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smtClean="0"/>
              <a:t>Homeostasis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400" u="sng" smtClean="0">
                <a:solidFill>
                  <a:srgbClr val="FFFF00"/>
                </a:solidFill>
              </a:rPr>
              <a:t>Positive Feedback</a:t>
            </a:r>
          </a:p>
          <a:p>
            <a:pPr lvl="1" eaLnBrk="1" hangingPunct="1">
              <a:defRPr/>
            </a:pPr>
            <a:r>
              <a:rPr lang="en-US" altLang="en-US" sz="4000" smtClean="0"/>
              <a:t>Causes the body to set forth a chain of reactions that continue until completion.</a:t>
            </a:r>
          </a:p>
          <a:p>
            <a:pPr lvl="2" eaLnBrk="1" hangingPunct="1">
              <a:defRPr/>
            </a:pPr>
            <a:r>
              <a:rPr lang="en-US" altLang="en-US" sz="3600" smtClean="0"/>
              <a:t>Ex. Childbirth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5364" name="Picture 2" descr="http://www.ubooks.pub/Books/B0/E27R7642/MAIN/images/106_Pregnancy-Positive_Feed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65113"/>
            <a:ext cx="7772400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smtClean="0"/>
              <a:t>Homeostasis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smtClean="0"/>
              <a:t>Our body uses the </a:t>
            </a:r>
            <a:r>
              <a:rPr lang="en-US" altLang="en-US" sz="3600" u="sng" smtClean="0"/>
              <a:t>Nervous</a:t>
            </a:r>
            <a:r>
              <a:rPr lang="en-US" altLang="en-US" sz="3600" smtClean="0"/>
              <a:t> and </a:t>
            </a:r>
            <a:r>
              <a:rPr lang="en-US" altLang="en-US" sz="3600" u="sng" smtClean="0"/>
              <a:t>Endocrine</a:t>
            </a:r>
            <a:r>
              <a:rPr lang="en-US" altLang="en-US" sz="3600" smtClean="0"/>
              <a:t> system to maintain homeostasis.</a:t>
            </a:r>
          </a:p>
          <a:p>
            <a:pPr lvl="1" eaLnBrk="1" hangingPunct="1">
              <a:defRPr/>
            </a:pPr>
            <a:r>
              <a:rPr lang="en-US" altLang="en-US" sz="3200" u="sng" smtClean="0"/>
              <a:t>Nervous System</a:t>
            </a:r>
            <a:r>
              <a:rPr lang="en-US" altLang="en-US" sz="3200" smtClean="0"/>
              <a:t>… Electrical signals from the brain &amp; nerves</a:t>
            </a:r>
          </a:p>
          <a:p>
            <a:pPr lvl="1" eaLnBrk="1" hangingPunct="1">
              <a:defRPr/>
            </a:pPr>
            <a:r>
              <a:rPr lang="en-US" altLang="en-US" sz="3200" u="sng" smtClean="0"/>
              <a:t>Endocrine System</a:t>
            </a:r>
            <a:r>
              <a:rPr lang="en-US" altLang="en-US" sz="3200" smtClean="0"/>
              <a:t>…Chemical signals from glands that release hormones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84150"/>
            <a:ext cx="7772400" cy="19208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6000" smtClean="0">
                <a:solidFill>
                  <a:schemeClr val="tx1"/>
                </a:solidFill>
              </a:rPr>
              <a:t>Integumentary System (Skin)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smtClean="0"/>
              <a:t>Protection from surroundings</a:t>
            </a:r>
          </a:p>
          <a:p>
            <a:pPr eaLnBrk="1" hangingPunct="1">
              <a:defRPr/>
            </a:pPr>
            <a:r>
              <a:rPr lang="en-US" altLang="en-US" sz="6000" smtClean="0"/>
              <a:t>Regulates body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8436" name="Picture 2" descr="http://medifitbiologicals.com/wp-content/uploads/2016/01/integumentary-system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77838"/>
            <a:ext cx="7772400" cy="10985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dirty="0" smtClean="0"/>
              <a:t>Skeletal System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400" smtClean="0"/>
              <a:t>Support for muscles</a:t>
            </a:r>
          </a:p>
          <a:p>
            <a:pPr eaLnBrk="1" hangingPunct="1">
              <a:defRPr/>
            </a:pPr>
            <a:r>
              <a:rPr lang="en-US" altLang="en-US" sz="4400" smtClean="0"/>
              <a:t>Determines shape</a:t>
            </a:r>
          </a:p>
          <a:p>
            <a:pPr eaLnBrk="1" hangingPunct="1">
              <a:defRPr/>
            </a:pPr>
            <a:r>
              <a:rPr lang="en-US" altLang="en-US" sz="4400" smtClean="0"/>
              <a:t>Production of: </a:t>
            </a:r>
          </a:p>
          <a:p>
            <a:pPr lvl="1" eaLnBrk="1" hangingPunct="1">
              <a:defRPr/>
            </a:pPr>
            <a:r>
              <a:rPr lang="en-US" altLang="en-US" sz="4000" smtClean="0">
                <a:solidFill>
                  <a:srgbClr val="FF0000"/>
                </a:solidFill>
              </a:rPr>
              <a:t>Red Blood Cells</a:t>
            </a:r>
          </a:p>
          <a:p>
            <a:pPr lvl="1" eaLnBrk="1" hangingPunct="1">
              <a:defRPr/>
            </a:pPr>
            <a:r>
              <a:rPr lang="en-US" altLang="en-US" sz="4000" smtClean="0"/>
              <a:t>White blood cells</a:t>
            </a:r>
            <a:endParaRPr lang="en-US" altLang="en-US" sz="400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altLang="en-US" sz="4000" smtClean="0">
                <a:solidFill>
                  <a:schemeClr val="accent1"/>
                </a:solidFill>
              </a:rPr>
              <a:t>Platelets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15400" cy="7699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 smtClean="0"/>
              <a:t>Skeletal System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0485" name="Picture 2" descr="http://www.sparticl.org/assets/uploads/images/resource-images/57051-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1508" name="Picture 2" descr="http://marshaclarkermt.com/wp-content/uploads/2013/11/iStock-SKELETALSYSTEM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49213"/>
            <a:ext cx="9136062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100" name="Picture 2" descr="http://lindleysci7.files.wordpress.com/2011/01/levels-of-organ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69913"/>
            <a:ext cx="7772400" cy="1006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 smtClean="0"/>
              <a:t>Muscular System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400" smtClean="0"/>
              <a:t>Allows for movement</a:t>
            </a:r>
          </a:p>
          <a:p>
            <a:pPr eaLnBrk="1" hangingPunct="1">
              <a:defRPr/>
            </a:pPr>
            <a:r>
              <a:rPr lang="en-US" altLang="en-US" sz="4400" smtClean="0"/>
              <a:t>Maintains posture</a:t>
            </a:r>
          </a:p>
          <a:p>
            <a:pPr eaLnBrk="1" hangingPunct="1">
              <a:defRPr/>
            </a:pPr>
            <a:r>
              <a:rPr lang="en-US" altLang="en-US" sz="4400" smtClean="0"/>
              <a:t>Regulates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60388"/>
            <a:ext cx="7772400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 smtClean="0"/>
              <a:t>Muscular System</a:t>
            </a:r>
            <a:endParaRPr lang="en-US" sz="6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3556" name="Picture 2" descr="https://static.sharecare.com/promo/topics/parts-of-muscular-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752600"/>
            <a:ext cx="91408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4580" name="Picture 2" descr="https://healthsciencetechnology.wikispaces.com/file/view/Muscular-System-Labeled.jpg/481104700/477x355/Muscular-System-Labe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2202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69913"/>
            <a:ext cx="7772400" cy="1006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smtClean="0"/>
              <a:t>Nervous System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Receives &amp; processes information</a:t>
            </a:r>
          </a:p>
          <a:p>
            <a:pPr eaLnBrk="1" hangingPunct="1">
              <a:defRPr/>
            </a:pPr>
            <a:r>
              <a:rPr lang="en-US" altLang="en-US" sz="4000" smtClean="0"/>
              <a:t>Stimulates muscles to react </a:t>
            </a:r>
          </a:p>
          <a:p>
            <a:pPr eaLnBrk="1" hangingPunct="1">
              <a:defRPr/>
            </a:pPr>
            <a:r>
              <a:rPr lang="en-US" altLang="en-US" sz="4000" smtClean="0"/>
              <a:t>Regulates internal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6628" name="Picture 2" descr="http://img.webmd.com/dtmcms/live/webmd/consumer_assets/site_images/article_thumbnails/slideshows/ms_overview_slideshow/493x335_ms_overview_slidesh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08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69913"/>
            <a:ext cx="7772400" cy="1006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smtClean="0"/>
              <a:t>Endocrine System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en-US" sz="4400" smtClean="0"/>
          </a:p>
          <a:p>
            <a:pPr eaLnBrk="1" hangingPunct="1">
              <a:defRPr/>
            </a:pPr>
            <a:r>
              <a:rPr lang="en-US" altLang="en-US" sz="4400" smtClean="0"/>
              <a:t>Secretes hormones</a:t>
            </a:r>
          </a:p>
          <a:p>
            <a:pPr eaLnBrk="1" hangingPunct="1">
              <a:defRPr/>
            </a:pPr>
            <a:r>
              <a:rPr lang="en-US" altLang="en-US" sz="4400" smtClean="0"/>
              <a:t>Controls activities of other body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8676" name="Picture 2" descr="http://www.rsc.org/chemistryworld/sites/default/files/upload/Endocrine-system_300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163"/>
            <a:ext cx="7705725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69913"/>
            <a:ext cx="7772400" cy="1006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 smtClean="0"/>
              <a:t>Digestive System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smtClean="0"/>
              <a:t>Converts food to energy</a:t>
            </a:r>
          </a:p>
          <a:p>
            <a:pPr eaLnBrk="1" hangingPunct="1">
              <a:defRPr/>
            </a:pPr>
            <a:r>
              <a:rPr lang="en-US" altLang="en-US" sz="4800" smtClean="0"/>
              <a:t>Eliminates unused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3050"/>
            <a:ext cx="7772400" cy="8699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Digestive System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0724" name="Picture 2" descr="https://i.ytimg.com/vi/1h2VW8USCAA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15425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69913"/>
            <a:ext cx="7772400" cy="1006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smtClean="0"/>
              <a:t>Respiratory </a:t>
            </a:r>
            <a:r>
              <a:rPr lang="en-US" altLang="en-US" sz="4800" smtClean="0"/>
              <a:t>System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400" smtClean="0"/>
              <a:t>Put Oxygen (O</a:t>
            </a:r>
            <a:r>
              <a:rPr lang="en-US" altLang="en-US" sz="4400" baseline="-25000" smtClean="0"/>
              <a:t>2</a:t>
            </a:r>
            <a:r>
              <a:rPr lang="en-US" altLang="en-US" sz="4400" smtClean="0"/>
              <a:t>) into the blood</a:t>
            </a:r>
          </a:p>
          <a:p>
            <a:pPr eaLnBrk="1" hangingPunct="1">
              <a:defRPr/>
            </a:pPr>
            <a:r>
              <a:rPr lang="en-US" altLang="en-US" sz="4400" smtClean="0"/>
              <a:t>Take Carbon Dioxide (CO</a:t>
            </a:r>
            <a:r>
              <a:rPr lang="en-US" altLang="en-US" sz="4400" baseline="-25000" smtClean="0"/>
              <a:t>2</a:t>
            </a:r>
            <a:r>
              <a:rPr lang="en-US" altLang="en-US" sz="4400" smtClean="0"/>
              <a:t>) out of the blood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1" descr="http://classconnection.s3.amazonaws.com/704/flashcards/586704/png/levels_of_organization13148977731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2773" name="Picture 2" descr="http://preview.turbosquid.com/Preview/2014/05/27__03_48_27/DL3D_LungsD_3.JPGcceaf028-838e-4c7e-adaf-41de79560cfb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7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619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smtClean="0"/>
              <a:t>Circulatory System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Transports O</a:t>
            </a:r>
            <a:r>
              <a:rPr lang="en-US" altLang="en-US" sz="4000" baseline="-25000" smtClean="0"/>
              <a:t>2</a:t>
            </a:r>
            <a:r>
              <a:rPr lang="en-US" altLang="en-US" sz="4000" smtClean="0"/>
              <a:t> &amp; nutrients to ALL cells of the body</a:t>
            </a:r>
          </a:p>
          <a:p>
            <a:pPr eaLnBrk="1" hangingPunct="1">
              <a:defRPr/>
            </a:pPr>
            <a:r>
              <a:rPr lang="en-US" altLang="en-US" sz="4000" smtClean="0"/>
              <a:t>Carries off CO</a:t>
            </a:r>
            <a:r>
              <a:rPr lang="en-US" altLang="en-US" sz="4000" baseline="-25000" smtClean="0"/>
              <a:t>2</a:t>
            </a:r>
            <a:r>
              <a:rPr lang="en-US" altLang="en-US" sz="4000" smtClean="0"/>
              <a:t> &amp; waste products from the cells</a:t>
            </a:r>
          </a:p>
          <a:p>
            <a:pPr eaLnBrk="1" hangingPunct="1">
              <a:buFontTx/>
              <a:buNone/>
              <a:defRPr/>
            </a:pPr>
            <a:endParaRPr lang="en-US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4820" name="Picture 2" descr="http://www.westfloridaveincenter.com/wp-content/uploads/2015/12/bigstock-Blood-Heart-Circulation-66364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619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smtClean="0"/>
              <a:t>Lymphatic System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400" smtClean="0"/>
              <a:t>Returns fluid to the blood</a:t>
            </a:r>
          </a:p>
          <a:p>
            <a:pPr eaLnBrk="1" hangingPunct="1">
              <a:defRPr/>
            </a:pPr>
            <a:r>
              <a:rPr lang="en-US" altLang="en-US" sz="4400" smtClean="0"/>
              <a:t>Defends body against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6869" name="Picture 2" descr="https://www.colourbox.com/preview/8336297-3d-render-green-lymphatic-system-back-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705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619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smtClean="0"/>
              <a:t>Urinary System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400" smtClean="0"/>
              <a:t>Removes waste from your blood</a:t>
            </a:r>
          </a:p>
          <a:p>
            <a:pPr eaLnBrk="1" hangingPunct="1">
              <a:defRPr/>
            </a:pPr>
            <a:r>
              <a:rPr lang="en-US" altLang="en-US" sz="4400" smtClean="0"/>
              <a:t>Excretes waste out of your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-22225"/>
            <a:ext cx="9144000" cy="68802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8917" name="Picture 2" descr="https://classconnection.s3.amazonaws.com/811/flashcards/141811/jpg/path_of_urine13230988347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22225"/>
            <a:ext cx="77644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619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smtClean="0"/>
              <a:t>Reproductive </a:t>
            </a:r>
            <a:r>
              <a:rPr lang="en-US" altLang="en-US" smtClean="0"/>
              <a:t>System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400" smtClean="0"/>
              <a:t>Reproduce the next generation</a:t>
            </a:r>
          </a:p>
          <a:p>
            <a:pPr lvl="1" eaLnBrk="1" hangingPunct="1">
              <a:defRPr/>
            </a:pPr>
            <a:r>
              <a:rPr lang="en-US" altLang="en-US" sz="4000" smtClean="0"/>
              <a:t>Female – produce eggs</a:t>
            </a:r>
          </a:p>
          <a:p>
            <a:pPr lvl="1" eaLnBrk="1" hangingPunct="1">
              <a:defRPr/>
            </a:pPr>
            <a:r>
              <a:rPr lang="en-US" altLang="en-US" sz="4000" smtClean="0"/>
              <a:t>Males – produce sperm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0964" name="Picture 2" descr="http://www.ck12.org/flx/show/image/user%3Ack12editor/201305091368119398260699_69b6e00ee26bd552f72d0e10ae91834e-2013050913681195692422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006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smtClean="0"/>
              <a:t>Chp 35 Bookwork</a:t>
            </a:r>
          </a:p>
        </p:txBody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Read pp. 841-848</a:t>
            </a:r>
          </a:p>
          <a:p>
            <a:pPr eaLnBrk="1" hangingPunct="1">
              <a:defRPr/>
            </a:pPr>
            <a:r>
              <a:rPr lang="en-US" altLang="en-US" smtClean="0"/>
              <a:t>For the following Organs systems:</a:t>
            </a:r>
          </a:p>
          <a:p>
            <a:pPr lvl="1" eaLnBrk="1" hangingPunct="1">
              <a:defRPr/>
            </a:pPr>
            <a:r>
              <a:rPr lang="en-US" altLang="en-US" smtClean="0"/>
              <a:t>Tell what organs make them up</a:t>
            </a:r>
          </a:p>
          <a:p>
            <a:pPr lvl="1" eaLnBrk="1" hangingPunct="1">
              <a:defRPr/>
            </a:pPr>
            <a:r>
              <a:rPr lang="en-US" altLang="en-US" smtClean="0"/>
              <a:t>State their job or purpose</a:t>
            </a:r>
          </a:p>
          <a:p>
            <a:pPr lvl="1" eaLnBrk="1" hangingPunct="1">
              <a:defRPr/>
            </a:pPr>
            <a:r>
              <a:rPr lang="en-US" altLang="en-US" smtClean="0"/>
              <a:t>Give at least 2 interesting facts about that organ system (2 complete sentences.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ader Assembly 6-00\Images\0001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75"/>
            <a:ext cx="9136063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69913"/>
            <a:ext cx="7772400" cy="1006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smtClean="0"/>
              <a:t>Chp 35 Bookwork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Muscular</a:t>
            </a:r>
          </a:p>
          <a:p>
            <a:pPr eaLnBrk="1" hangingPunct="1">
              <a:defRPr/>
            </a:pPr>
            <a:r>
              <a:rPr lang="en-US" altLang="en-US" smtClean="0"/>
              <a:t>Integumentary</a:t>
            </a:r>
          </a:p>
          <a:p>
            <a:pPr eaLnBrk="1" hangingPunct="1">
              <a:defRPr/>
            </a:pPr>
            <a:r>
              <a:rPr lang="en-US" altLang="en-US" smtClean="0"/>
              <a:t>Circulatory</a:t>
            </a:r>
          </a:p>
          <a:p>
            <a:pPr eaLnBrk="1" hangingPunct="1">
              <a:defRPr/>
            </a:pPr>
            <a:r>
              <a:rPr lang="en-US" altLang="en-US" smtClean="0"/>
              <a:t>Immune</a:t>
            </a:r>
          </a:p>
          <a:p>
            <a:pPr eaLnBrk="1" hangingPunct="1">
              <a:defRPr/>
            </a:pPr>
            <a:r>
              <a:rPr lang="en-US" altLang="en-US" smtClean="0"/>
              <a:t>Lympatic</a:t>
            </a:r>
          </a:p>
          <a:p>
            <a:pPr eaLnBrk="1" hangingPunct="1">
              <a:buFontTx/>
              <a:buNone/>
              <a:defRPr/>
            </a:pPr>
            <a:endParaRPr lang="en-US" altLang="en-US" smtClean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5105400" y="20574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altLang="en-US" smtClean="0"/>
              <a:t>Respiratory</a:t>
            </a:r>
          </a:p>
          <a:p>
            <a:pPr>
              <a:defRPr/>
            </a:pPr>
            <a:r>
              <a:rPr lang="en-US" altLang="en-US" smtClean="0"/>
              <a:t>Digestive</a:t>
            </a:r>
          </a:p>
          <a:p>
            <a:pPr>
              <a:defRPr/>
            </a:pPr>
            <a:r>
              <a:rPr lang="en-US" altLang="en-US" smtClean="0"/>
              <a:t>Urinary</a:t>
            </a:r>
          </a:p>
          <a:p>
            <a:pPr>
              <a:defRPr/>
            </a:pPr>
            <a:r>
              <a:rPr lang="en-US" altLang="en-US" smtClean="0"/>
              <a:t>Endocrine</a:t>
            </a:r>
          </a:p>
          <a:p>
            <a:pPr>
              <a:defRPr/>
            </a:pPr>
            <a:r>
              <a:rPr lang="en-US" altLang="en-US" smtClean="0"/>
              <a:t>Reproductive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7350"/>
            <a:ext cx="7772400" cy="11890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7200" smtClean="0"/>
              <a:t>Organ System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smtClean="0"/>
              <a:t>There are 11 organ systems that work in harmony make up the Human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65113"/>
            <a:ext cx="7772400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smtClean="0"/>
              <a:t>Homeostasis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smtClean="0"/>
              <a:t>Maintaining relatively constant body conditions (“Steady State”)  </a:t>
            </a:r>
          </a:p>
          <a:p>
            <a:pPr eaLnBrk="1" hangingPunct="1">
              <a:defRPr/>
            </a:pPr>
            <a:r>
              <a:rPr lang="en-US" altLang="en-US" sz="3600" smtClean="0"/>
              <a:t>In other words, keeping certain balances within your body.</a:t>
            </a:r>
          </a:p>
          <a:p>
            <a:pPr lvl="1" eaLnBrk="1" hangingPunct="1">
              <a:defRPr/>
            </a:pPr>
            <a:r>
              <a:rPr lang="en-US" altLang="en-US" sz="3200" smtClean="0"/>
              <a:t>Ex. Body Temperature, Blood sugar level, water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65113"/>
            <a:ext cx="7772400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smtClean="0"/>
              <a:t>Homeostasis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400" u="sng" smtClean="0"/>
              <a:t>Feedback Loop</a:t>
            </a:r>
            <a:r>
              <a:rPr lang="en-US" altLang="en-US" sz="4400" smtClean="0"/>
              <a:t> </a:t>
            </a:r>
          </a:p>
          <a:p>
            <a:pPr lvl="1" eaLnBrk="1" hangingPunct="1">
              <a:defRPr/>
            </a:pPr>
            <a:r>
              <a:rPr lang="en-US" altLang="en-US" sz="4000" smtClean="0"/>
              <a:t>the process of monitoring the conditions within our body and responding in such a way to maintain homeostasis</a:t>
            </a:r>
          </a:p>
          <a:p>
            <a:pPr lvl="1" eaLnBrk="1" hangingPunct="1">
              <a:defRPr/>
            </a:pPr>
            <a:r>
              <a:rPr lang="en-US" altLang="en-US" sz="3200" smtClean="0">
                <a:solidFill>
                  <a:srgbClr val="FFFF00"/>
                </a:solidFill>
              </a:rPr>
              <a:t>(Positive &amp; Negative feedback)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natomyandphysiologyi.com/wp-content/uploads/2013/05/Homeostatic-contr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65113"/>
            <a:ext cx="7772400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smtClean="0"/>
              <a:t>Homeostasis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u="sng" smtClean="0">
                <a:solidFill>
                  <a:srgbClr val="FFFF00"/>
                </a:solidFill>
              </a:rPr>
              <a:t>Negative Feedback</a:t>
            </a:r>
          </a:p>
          <a:p>
            <a:pPr lvl="1" eaLnBrk="1" hangingPunct="1">
              <a:defRPr/>
            </a:pPr>
            <a:r>
              <a:rPr lang="en-US" altLang="en-US" sz="3200" smtClean="0"/>
              <a:t>Helps the body maintain homeostasis by preventing certain body conditions (ex. body temperature) from moving too far away from a certain set point. (98. 6</a:t>
            </a:r>
            <a:r>
              <a:rPr lang="en-US" altLang="en-US" sz="3200" baseline="50000" smtClean="0"/>
              <a:t>o</a:t>
            </a:r>
            <a:r>
              <a:rPr lang="en-US" altLang="en-US" sz="3200" smtClean="0"/>
              <a:t>F)</a:t>
            </a:r>
          </a:p>
          <a:p>
            <a:pPr lvl="1" eaLnBrk="1" hangingPunct="1">
              <a:defRPr/>
            </a:pPr>
            <a:r>
              <a:rPr lang="en-US" altLang="en-US" sz="3200" smtClean="0"/>
              <a:t>It works to counteract a change in body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High Voltage">
  <a:themeElements>
    <a:clrScheme name="High Voltag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High Voltage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Designs\High Voltage.pot</Template>
  <TotalTime>1863</TotalTime>
  <Words>429</Words>
  <Application>Microsoft Office PowerPoint</Application>
  <PresentationFormat>On-screen Show (4:3)</PresentationFormat>
  <Paragraphs>128</Paragraphs>
  <Slides>40</Slides>
  <Notes>38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 Black</vt:lpstr>
      <vt:lpstr>Calibri</vt:lpstr>
      <vt:lpstr>Impact</vt:lpstr>
      <vt:lpstr>Times New Roman</vt:lpstr>
      <vt:lpstr>High Voltage</vt:lpstr>
      <vt:lpstr>Levels of Organization</vt:lpstr>
      <vt:lpstr>PowerPoint Presentation</vt:lpstr>
      <vt:lpstr>PowerPoint Presentation</vt:lpstr>
      <vt:lpstr>PowerPoint Presentation</vt:lpstr>
      <vt:lpstr>Organ System</vt:lpstr>
      <vt:lpstr>Homeostasis</vt:lpstr>
      <vt:lpstr>Homeostasis</vt:lpstr>
      <vt:lpstr>PowerPoint Presentation</vt:lpstr>
      <vt:lpstr>Homeostasis</vt:lpstr>
      <vt:lpstr>PowerPoint Presentation</vt:lpstr>
      <vt:lpstr>PowerPoint Presentation</vt:lpstr>
      <vt:lpstr>Homeostasis</vt:lpstr>
      <vt:lpstr>PowerPoint Presentation</vt:lpstr>
      <vt:lpstr>Homeostasis</vt:lpstr>
      <vt:lpstr>Integumentary System (Skin)</vt:lpstr>
      <vt:lpstr>PowerPoint Presentation</vt:lpstr>
      <vt:lpstr>Skeletal System</vt:lpstr>
      <vt:lpstr>Skeletal System</vt:lpstr>
      <vt:lpstr>PowerPoint Presentation</vt:lpstr>
      <vt:lpstr>Muscular System</vt:lpstr>
      <vt:lpstr>Muscular System</vt:lpstr>
      <vt:lpstr>PowerPoint Presentation</vt:lpstr>
      <vt:lpstr>Nervous System</vt:lpstr>
      <vt:lpstr>PowerPoint Presentation</vt:lpstr>
      <vt:lpstr>Endocrine System</vt:lpstr>
      <vt:lpstr>PowerPoint Presentation</vt:lpstr>
      <vt:lpstr>Digestive System</vt:lpstr>
      <vt:lpstr>Digestive System</vt:lpstr>
      <vt:lpstr>Respiratory System</vt:lpstr>
      <vt:lpstr>PowerPoint Presentation</vt:lpstr>
      <vt:lpstr>Circulatory System</vt:lpstr>
      <vt:lpstr>PowerPoint Presentation</vt:lpstr>
      <vt:lpstr>Lymphatic System</vt:lpstr>
      <vt:lpstr>PowerPoint Presentation</vt:lpstr>
      <vt:lpstr>Urinary System</vt:lpstr>
      <vt:lpstr>PowerPoint Presentation</vt:lpstr>
      <vt:lpstr>Reproductive System</vt:lpstr>
      <vt:lpstr>PowerPoint Presentation</vt:lpstr>
      <vt:lpstr>Chp 35 Bookwork</vt:lpstr>
      <vt:lpstr>Chp 35 Bookwork</vt:lpstr>
    </vt:vector>
  </TitlesOfParts>
  <Company>Golden West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Organization</dc:title>
  <dc:creator>Rick Nordell</dc:creator>
  <cp:lastModifiedBy>Jimenez, Jorge (jjimenez@psusd.us)</cp:lastModifiedBy>
  <cp:revision>26</cp:revision>
  <cp:lastPrinted>1601-01-01T00:00:00Z</cp:lastPrinted>
  <dcterms:created xsi:type="dcterms:W3CDTF">2000-02-25T22:11:22Z</dcterms:created>
  <dcterms:modified xsi:type="dcterms:W3CDTF">2017-08-28T17:15:11Z</dcterms:modified>
</cp:coreProperties>
</file>