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400"/>
    <a:srgbClr val="65005C"/>
    <a:srgbClr val="4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6661A4-9478-42C4-A08E-95C46820C53B}" type="datetime1">
              <a:rPr lang="en-US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ED024-080A-4832-8365-7352768C0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87DAA3-F9F1-4CDA-BEB7-C916FB8425EA}" type="datetime1">
              <a:rPr lang="en-US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1F98A-01B0-4ABD-97B5-732F0D2CE3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E54CC-D06C-4CC8-9A8E-F1CF4DFB3F27}" type="datetime1">
              <a:rPr lang="en-US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72648-E797-4B6F-8739-101DE53346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84AFA-2388-484D-A560-56243354DC58}" type="datetime1">
              <a:rPr lang="en-US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6D647-83F2-4230-BA4A-32E36FEDF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80D529-B6DB-45F0-A200-A96AAB54978F}" type="datetime1">
              <a:rPr lang="en-US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D5484-791F-4C65-9998-75047A0194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A0018-CF1D-4D4C-A9BB-79B3BFB42D19}" type="datetime1">
              <a:rPr lang="en-US"/>
              <a:pPr/>
              <a:t>11/6/2012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10C6F-8B09-4A0F-8FE8-6AFFD88A49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B06263-4489-4BCA-A754-5707F7D5EFC2}" type="datetime1">
              <a:rPr lang="en-US"/>
              <a:pPr/>
              <a:t>11/6/2012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BD7F2-B83B-49AB-A72C-5F68D77B2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26CBC-570D-4E60-AE6A-8DC26041347C}" type="datetime1">
              <a:rPr lang="en-US"/>
              <a:pPr/>
              <a:t>11/6/2012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E93BE-6A25-47B0-ABE6-9351DC68E1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060AB9-A198-4747-AC1D-28706F859943}" type="datetime1">
              <a:rPr lang="en-US"/>
              <a:pPr/>
              <a:t>11/6/2012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F4EC4-6343-4DE9-8D2E-C42550CA77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BDD97-5F2A-4CBF-8423-9D05C5CC8C3D}" type="datetime1">
              <a:rPr lang="en-US"/>
              <a:pPr/>
              <a:t>11/6/2012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F8C9E-D8AC-4FD1-8203-C6DC8A71B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99F2CD-37C5-4953-82D7-F16B1568C7BE}" type="datetime1">
              <a:rPr lang="en-US"/>
              <a:pPr/>
              <a:t>11/6/2012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D07B8-C90A-4F70-8B94-C40C24CDD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4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BAFD38A-1599-47A5-877C-D197F2AF936A}" type="datetime1">
              <a:rPr lang="en-US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46B5A351-2683-4216-9BD0-65D76E2BA8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smtClean="0">
                <a:solidFill>
                  <a:schemeClr val="bg1"/>
                </a:solidFill>
                <a:latin typeface="Century Gothic" charset="0"/>
              </a:rPr>
              <a:t>The Characteristics of Life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Branches of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kumimoji="1" lang="en-US" b="1" smtClean="0">
                <a:solidFill>
                  <a:srgbClr val="FFFFFF"/>
                </a:solidFill>
                <a:latin typeface="Century Gothic" charset="0"/>
              </a:rPr>
              <a:t>1.  Biology -- </a:t>
            </a:r>
            <a:r>
              <a:rPr kumimoji="1" lang="en-US" smtClean="0">
                <a:solidFill>
                  <a:srgbClr val="FFFFFF"/>
                </a:solidFill>
                <a:latin typeface="Century Gothic" charset="0"/>
              </a:rPr>
              <a:t>The study of life</a:t>
            </a:r>
          </a:p>
          <a:p>
            <a:pPr>
              <a:lnSpc>
                <a:spcPct val="90000"/>
              </a:lnSpc>
            </a:pPr>
            <a:endParaRPr kumimoji="1" lang="en-US" b="1" smtClean="0">
              <a:solidFill>
                <a:srgbClr val="FFFFFF"/>
              </a:solidFill>
              <a:latin typeface="Century Gothic" charset="0"/>
            </a:endParaRPr>
          </a:p>
          <a:p>
            <a:pPr>
              <a:lnSpc>
                <a:spcPct val="90000"/>
              </a:lnSpc>
            </a:pPr>
            <a:endParaRPr kumimoji="1" lang="en-US" b="1" smtClean="0">
              <a:solidFill>
                <a:srgbClr val="FFFFFF"/>
              </a:solidFill>
              <a:latin typeface="Century Gothic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kumimoji="1" lang="en-US" b="1" smtClean="0">
                <a:solidFill>
                  <a:srgbClr val="FFFFFF"/>
                </a:solidFill>
                <a:latin typeface="Century Gothic" charset="0"/>
              </a:rPr>
              <a:t>2.  Botany -- </a:t>
            </a:r>
            <a:r>
              <a:rPr kumimoji="1" lang="en-US" smtClean="0">
                <a:solidFill>
                  <a:srgbClr val="FFFFFF"/>
                </a:solidFill>
                <a:latin typeface="Century Gothic" charset="0"/>
              </a:rPr>
              <a:t>The study of plants</a:t>
            </a:r>
          </a:p>
          <a:p>
            <a:pPr>
              <a:lnSpc>
                <a:spcPct val="90000"/>
              </a:lnSpc>
            </a:pPr>
            <a:endParaRPr kumimoji="1" lang="en-US" b="1" smtClean="0">
              <a:solidFill>
                <a:srgbClr val="FFFFFF"/>
              </a:solidFill>
              <a:latin typeface="Century Gothic" charset="0"/>
            </a:endParaRPr>
          </a:p>
          <a:p>
            <a:pPr>
              <a:lnSpc>
                <a:spcPct val="90000"/>
              </a:lnSpc>
            </a:pPr>
            <a:endParaRPr kumimoji="1" lang="en-US" b="1" smtClean="0">
              <a:solidFill>
                <a:srgbClr val="FFFFFF"/>
              </a:solidFill>
              <a:latin typeface="Century Gothic" charset="0"/>
            </a:endParaRPr>
          </a:p>
          <a:p>
            <a:pPr>
              <a:lnSpc>
                <a:spcPct val="90000"/>
              </a:lnSpc>
            </a:pPr>
            <a:endParaRPr kumimoji="1" lang="en-US" b="1" smtClean="0">
              <a:solidFill>
                <a:srgbClr val="FFFFFF"/>
              </a:solidFill>
              <a:latin typeface="Century Gothic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kumimoji="1" lang="en-US" b="1" smtClean="0">
                <a:solidFill>
                  <a:srgbClr val="FFFFFF"/>
                </a:solidFill>
                <a:latin typeface="Century Gothic" charset="0"/>
              </a:rPr>
              <a:t>3. Zoology -- </a:t>
            </a:r>
            <a:r>
              <a:rPr kumimoji="1" lang="en-US" smtClean="0">
                <a:solidFill>
                  <a:srgbClr val="FFFFFF"/>
                </a:solidFill>
                <a:latin typeface="Century Gothic" charset="0"/>
              </a:rPr>
              <a:t>The study of animals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pic>
        <p:nvPicPr>
          <p:cNvPr id="4" name="Picture 5" descr="life"/>
          <p:cNvPicPr>
            <a:picLocks noChangeAspect="1" noChangeArrowheads="1"/>
          </p:cNvPicPr>
          <p:nvPr/>
        </p:nvPicPr>
        <p:blipFill>
          <a:blip r:embed="rId2"/>
          <a:srcRect t="3088"/>
          <a:stretch>
            <a:fillRect/>
          </a:stretch>
        </p:blipFill>
        <p:spPr bwMode="auto">
          <a:xfrm>
            <a:off x="6934200" y="1219200"/>
            <a:ext cx="17240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8588" y="3797300"/>
            <a:ext cx="11985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6950" y="5397500"/>
            <a:ext cx="179705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Tools in Biology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International System of Units (SI)</a:t>
            </a:r>
          </a:p>
          <a:p>
            <a:endParaRPr lang="en-US" smtClean="0">
              <a:solidFill>
                <a:srgbClr val="FFFFFF"/>
              </a:solidFill>
              <a:latin typeface="Century Gothic" charset="0"/>
            </a:endParaRPr>
          </a:p>
          <a:p>
            <a:pPr>
              <a:buFont typeface="Arial" charset="0"/>
              <a:buNone/>
            </a:pPr>
            <a:r>
              <a:rPr lang="en-US" b="1" smtClean="0">
                <a:solidFill>
                  <a:srgbClr val="FFFFFF"/>
                </a:solidFill>
                <a:latin typeface="Century Gothic" charset="0"/>
              </a:rPr>
              <a:t>				SI Base Units</a:t>
            </a:r>
          </a:p>
          <a:p>
            <a:pPr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				Length		= meter (m)</a:t>
            </a:r>
          </a:p>
          <a:p>
            <a:pPr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				Mass		= gram (g)</a:t>
            </a:r>
          </a:p>
          <a:p>
            <a:pPr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				Volume   = liter (L)</a:t>
            </a:r>
          </a:p>
          <a:p>
            <a:endParaRPr lang="en-US" smtClean="0">
              <a:solidFill>
                <a:srgbClr val="FFFFFF"/>
              </a:solidFill>
              <a:latin typeface="Century Gothic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Characteristics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Monotype Sorts" charset="2"/>
              <a:buNone/>
            </a:pPr>
            <a:r>
              <a:rPr lang="en-US" b="1" smtClean="0">
                <a:solidFill>
                  <a:srgbClr val="FFFFFF"/>
                </a:solidFill>
                <a:latin typeface="Century Gothic" charset="0"/>
              </a:rPr>
              <a:t>1. Made of cells</a:t>
            </a:r>
          </a:p>
          <a:p>
            <a:pPr>
              <a:buFont typeface="Monotype Sorts" charset="2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		Cell = Basic unit of all life</a:t>
            </a:r>
          </a:p>
          <a:p>
            <a:pPr>
              <a:buFont typeface="Monotype Sorts" charset="2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	Unicellular          vs.      </a:t>
            </a:r>
            <a:r>
              <a:rPr lang="en-US" b="1" smtClean="0">
                <a:solidFill>
                  <a:srgbClr val="8EB4E3"/>
                </a:solidFill>
                <a:latin typeface="Century Gothic" charset="0"/>
              </a:rPr>
              <a:t>Multicellular</a:t>
            </a:r>
            <a:endParaRPr lang="en-US" smtClean="0">
              <a:solidFill>
                <a:srgbClr val="8EB4E3"/>
              </a:solidFill>
              <a:latin typeface="Century Gothic" charset="0"/>
            </a:endParaRPr>
          </a:p>
          <a:p>
            <a:endParaRPr lang="en-US" smtClean="0"/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929063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9025" y="3810000"/>
            <a:ext cx="34417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entury Gothic" charset="0"/>
              </a:rPr>
              <a:t>Characteristics of Life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2.   Displays Organization</a:t>
            </a:r>
          </a:p>
          <a:p>
            <a:pPr lvl="1"/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Each organized structure has a function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28938"/>
            <a:ext cx="35687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3348038"/>
            <a:ext cx="38258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Characteristics of Life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3.  Grows and Develops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3429000"/>
            <a:ext cx="7148512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Characteristics of Life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 startAt="4"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Reproduces</a:t>
            </a:r>
          </a:p>
          <a:p>
            <a:pPr marL="514350" indent="-514350"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Asexual               vs.                Sexual</a:t>
            </a:r>
          </a:p>
          <a:p>
            <a:pPr marL="514350" indent="-514350">
              <a:buFont typeface="Arial" charset="0"/>
              <a:buNone/>
            </a:pPr>
            <a:endParaRPr lang="en-US" smtClean="0">
              <a:solidFill>
                <a:srgbClr val="FFFFFF"/>
              </a:solidFill>
              <a:latin typeface="Century Gothic" charset="0"/>
            </a:endParaRPr>
          </a:p>
        </p:txBody>
      </p:sp>
      <p:pic>
        <p:nvPicPr>
          <p:cNvPr id="4" name="Picture 8" descr="asexua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195638"/>
            <a:ext cx="3519488" cy="3109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8" descr="sperm+egg"/>
          <p:cNvPicPr>
            <a:picLocks noChangeAspect="1" noChangeArrowheads="1"/>
          </p:cNvPicPr>
          <p:nvPr/>
        </p:nvPicPr>
        <p:blipFill>
          <a:blip r:embed="rId3"/>
          <a:srcRect b="16560"/>
          <a:stretch>
            <a:fillRect/>
          </a:stretch>
        </p:blipFill>
        <p:spPr bwMode="auto">
          <a:xfrm>
            <a:off x="4894263" y="2909888"/>
            <a:ext cx="4005262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Characteristics of Life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5. Responds to Stimuli</a:t>
            </a: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3038" y="2892425"/>
            <a:ext cx="5945187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Characteristics of Life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6. Requires Energy</a:t>
            </a:r>
          </a:p>
          <a:p>
            <a:pPr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	-Obtaining and using or making</a:t>
            </a: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5163"/>
            <a:ext cx="4389438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5613" y="2949575"/>
            <a:ext cx="4878387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Characteristics of Life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7. Maintains Homeostasis- an internal balance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3178175"/>
            <a:ext cx="25273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243388" y="3795713"/>
            <a:ext cx="34480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>
                <a:solidFill>
                  <a:srgbClr val="FFFFFF"/>
                </a:solidFill>
                <a:latin typeface="Century Gothic" charset="0"/>
              </a:rPr>
              <a:t>Food Intake</a:t>
            </a: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FFFFFF"/>
                </a:solidFill>
                <a:latin typeface="Century Gothic" charset="0"/>
              </a:rPr>
              <a:t>Temperature</a:t>
            </a: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FFFFFF"/>
                </a:solidFill>
                <a:latin typeface="Century Gothic" charset="0"/>
              </a:rPr>
              <a:t>Water Content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Characteristics of Life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8. Adaptations evolve over time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 l="14233" t="32011" r="14598" b="22662"/>
          <a:stretch>
            <a:fillRect/>
          </a:stretch>
        </p:blipFill>
        <p:spPr bwMode="auto">
          <a:xfrm>
            <a:off x="685800" y="24384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117</Words>
  <Application>Microsoft Macintosh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ＭＳ Ｐゴシック</vt:lpstr>
      <vt:lpstr>Arial</vt:lpstr>
      <vt:lpstr>Century Gothic</vt:lpstr>
      <vt:lpstr>Monotype Sorts</vt:lpstr>
      <vt:lpstr>Office Theme</vt:lpstr>
      <vt:lpstr>The Characteristics of Life</vt:lpstr>
      <vt:lpstr>Characteristics of Life</vt:lpstr>
      <vt:lpstr>Characteristics of Life</vt:lpstr>
      <vt:lpstr>Characteristics of Life</vt:lpstr>
      <vt:lpstr>Characteristics of Life</vt:lpstr>
      <vt:lpstr>Characteristics of Life</vt:lpstr>
      <vt:lpstr>Characteristics of Life</vt:lpstr>
      <vt:lpstr>Characteristics of Life</vt:lpstr>
      <vt:lpstr>Characteristics of Life</vt:lpstr>
      <vt:lpstr>Branches of Biology</vt:lpstr>
      <vt:lpstr>Tools in Biology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Characteristics of Life</dc:title>
  <dc:creator>Staci Bond</dc:creator>
  <cp:lastModifiedBy>sarah robles</cp:lastModifiedBy>
  <cp:revision>21</cp:revision>
  <dcterms:created xsi:type="dcterms:W3CDTF">2010-08-23T01:16:08Z</dcterms:created>
  <dcterms:modified xsi:type="dcterms:W3CDTF">2012-11-06T22:23:48Z</dcterms:modified>
</cp:coreProperties>
</file>