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362" r:id="rId3"/>
    <p:sldId id="258" r:id="rId4"/>
    <p:sldId id="330" r:id="rId5"/>
    <p:sldId id="359" r:id="rId6"/>
    <p:sldId id="351" r:id="rId7"/>
    <p:sldId id="358" r:id="rId8"/>
    <p:sldId id="354" r:id="rId9"/>
    <p:sldId id="257" r:id="rId10"/>
    <p:sldId id="352" r:id="rId11"/>
    <p:sldId id="353" r:id="rId12"/>
    <p:sldId id="347" r:id="rId13"/>
    <p:sldId id="336" r:id="rId14"/>
    <p:sldId id="363" r:id="rId15"/>
    <p:sldId id="364" r:id="rId16"/>
    <p:sldId id="365" r:id="rId17"/>
    <p:sldId id="332" r:id="rId18"/>
    <p:sldId id="334" r:id="rId19"/>
    <p:sldId id="360" r:id="rId20"/>
    <p:sldId id="356" r:id="rId21"/>
    <p:sldId id="357" r:id="rId22"/>
    <p:sldId id="335" r:id="rId23"/>
    <p:sldId id="366" r:id="rId24"/>
    <p:sldId id="367" r:id="rId25"/>
    <p:sldId id="348" r:id="rId26"/>
    <p:sldId id="346" r:id="rId27"/>
    <p:sldId id="345" r:id="rId28"/>
    <p:sldId id="368" r:id="rId29"/>
    <p:sldId id="369" r:id="rId30"/>
    <p:sldId id="370" r:id="rId31"/>
    <p:sldId id="371" r:id="rId32"/>
    <p:sldId id="372" r:id="rId3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66"/>
    <a:srgbClr val="663300"/>
    <a:srgbClr val="FF0000"/>
    <a:srgbClr val="FFFF00"/>
    <a:srgbClr val="000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38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8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8FF0-3772-48D3-9737-94E6CE592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AA0C-95F6-4215-B4BB-1BB4F5617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0BF8A-70B6-44A0-8127-964E10260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93192-2BCB-4E8F-95F8-870A4FBDA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D59A-036A-4578-AF0D-AEC161F0A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3F8A0-76DB-45F2-9465-0449003A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47274-B07D-4933-BE63-262FAC6ED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E0062-6E83-44C5-A0AC-8CA3B2885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63DB5-97A1-4DAC-BFA3-9D2D58613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38E7F-07BB-475F-AE51-4B21E608C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627A4-8C32-48C5-8F8E-79AA82204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70B8E26-6E90-43C3-882B-2F14EB621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 b="-144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smtClean="0">
                <a:solidFill>
                  <a:schemeClr val="tx1"/>
                </a:solidFill>
                <a:latin typeface="Arial" charset="0"/>
              </a:rPr>
              <a:t>Biodiversity: </a:t>
            </a:r>
            <a:br>
              <a:rPr lang="en-US" sz="9600" smtClean="0">
                <a:solidFill>
                  <a:schemeClr val="tx1"/>
                </a:solidFill>
                <a:latin typeface="Arial" charset="0"/>
              </a:rPr>
            </a:br>
            <a:r>
              <a:rPr lang="en-US" sz="960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9600" smtClean="0">
                <a:solidFill>
                  <a:schemeClr val="tx1"/>
                </a:solidFill>
                <a:latin typeface="Arial" charset="0"/>
              </a:rPr>
            </a:br>
            <a:r>
              <a:rPr lang="en-US" sz="9600" smtClean="0">
                <a:solidFill>
                  <a:schemeClr val="tx1"/>
                </a:solidFill>
                <a:latin typeface="Arial" charset="0"/>
              </a:rPr>
              <a:t>Who cares?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838200" y="4648200"/>
            <a:ext cx="327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0" b="1"/>
              <a:t>Bio =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005013" y="515938"/>
            <a:ext cx="49545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Bio</a:t>
            </a:r>
            <a:r>
              <a:rPr lang="en-US"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diversity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131888" y="2468563"/>
            <a:ext cx="690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What does “</a:t>
            </a:r>
            <a:r>
              <a:rPr lang="en-US" sz="6000" b="1"/>
              <a:t>Bio</a:t>
            </a:r>
            <a:r>
              <a:rPr lang="en-US" sz="4400" b="1"/>
              <a:t>” mean?</a:t>
            </a:r>
          </a:p>
        </p:txBody>
      </p:sp>
      <p:sp>
        <p:nvSpPr>
          <p:cNvPr id="121864" name="WordArt 8"/>
          <p:cNvSpPr>
            <a:spLocks noChangeArrowheads="1" noChangeShapeType="1" noTextEdit="1"/>
          </p:cNvSpPr>
          <p:nvPr/>
        </p:nvSpPr>
        <p:spPr bwMode="auto">
          <a:xfrm>
            <a:off x="4038600" y="3810000"/>
            <a:ext cx="3706813" cy="25304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2" grpId="0"/>
      <p:bldP spid="121862" grpId="1"/>
      <p:bldP spid="1218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981200" y="609600"/>
            <a:ext cx="51704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</a:t>
            </a:r>
            <a:r>
              <a:rPr lang="en-US" sz="72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diversity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809625" y="4649788"/>
            <a:ext cx="74803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/>
              <a:t>D</a:t>
            </a:r>
            <a:r>
              <a:rPr lang="en-US" sz="6600" b="1">
                <a:solidFill>
                  <a:schemeClr val="accent1"/>
                </a:solidFill>
              </a:rPr>
              <a:t>i</a:t>
            </a:r>
            <a:r>
              <a:rPr lang="en-US" sz="6600" b="1">
                <a:solidFill>
                  <a:srgbClr val="FFFF00"/>
                </a:solidFill>
              </a:rPr>
              <a:t>v</a:t>
            </a:r>
            <a:r>
              <a:rPr lang="en-US" sz="6600" b="1">
                <a:solidFill>
                  <a:srgbClr val="FF0000"/>
                </a:solidFill>
              </a:rPr>
              <a:t>e</a:t>
            </a:r>
            <a:r>
              <a:rPr lang="en-US" sz="6600" b="1">
                <a:solidFill>
                  <a:srgbClr val="000400"/>
                </a:solidFill>
              </a:rPr>
              <a:t>r</a:t>
            </a:r>
            <a:r>
              <a:rPr lang="en-US" sz="6600" b="1">
                <a:solidFill>
                  <a:schemeClr val="hlink"/>
                </a:solidFill>
              </a:rPr>
              <a:t>s</a:t>
            </a:r>
            <a:r>
              <a:rPr lang="en-US" sz="6600" b="1">
                <a:solidFill>
                  <a:srgbClr val="663300"/>
                </a:solidFill>
              </a:rPr>
              <a:t>i</a:t>
            </a:r>
            <a:r>
              <a:rPr lang="en-US" sz="6600" b="1">
                <a:solidFill>
                  <a:srgbClr val="FF0066"/>
                </a:solidFill>
              </a:rPr>
              <a:t>t</a:t>
            </a:r>
            <a:r>
              <a:rPr lang="en-US" sz="6600" b="1">
                <a:solidFill>
                  <a:srgbClr val="3333FF"/>
                </a:solidFill>
              </a:rPr>
              <a:t>y</a:t>
            </a:r>
            <a:r>
              <a:rPr lang="en-US" sz="6600" b="1"/>
              <a:t> = </a:t>
            </a:r>
            <a:r>
              <a:rPr lang="en-US" sz="6600" b="1">
                <a:solidFill>
                  <a:srgbClr val="000400"/>
                </a:solidFill>
              </a:rPr>
              <a:t>V</a:t>
            </a:r>
            <a:r>
              <a:rPr lang="en-US" sz="6600" b="1">
                <a:solidFill>
                  <a:schemeClr val="hlink"/>
                </a:solidFill>
              </a:rPr>
              <a:t>a</a:t>
            </a:r>
            <a:r>
              <a:rPr lang="en-US" sz="6600" b="1"/>
              <a:t>r</a:t>
            </a:r>
            <a:r>
              <a:rPr lang="en-US" sz="6600" b="1">
                <a:solidFill>
                  <a:schemeClr val="folHlink"/>
                </a:solidFill>
              </a:rPr>
              <a:t>i</a:t>
            </a:r>
            <a:r>
              <a:rPr lang="en-US" sz="6600" b="1">
                <a:solidFill>
                  <a:srgbClr val="FFFF00"/>
                </a:solidFill>
              </a:rPr>
              <a:t>e</a:t>
            </a:r>
            <a:r>
              <a:rPr lang="en-US" sz="6600" b="1">
                <a:solidFill>
                  <a:srgbClr val="FF0000"/>
                </a:solidFill>
              </a:rPr>
              <a:t>t</a:t>
            </a:r>
            <a:r>
              <a:rPr lang="en-US" sz="6600" b="1">
                <a:solidFill>
                  <a:srgbClr val="3333FF"/>
                </a:solidFill>
              </a:rPr>
              <a:t>y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82550" y="2597150"/>
            <a:ext cx="900906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What does “</a:t>
            </a:r>
            <a:r>
              <a:rPr lang="en-US" sz="6200" b="1"/>
              <a:t>Diversity</a:t>
            </a:r>
            <a:r>
              <a:rPr lang="en-US" sz="4400" b="1"/>
              <a:t>”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10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840"/>
                            </p:stCondLst>
                            <p:childTnLst>
                              <p:par>
                                <p:cTn id="15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/>
      <p:bldP spid="122887" grpId="0"/>
      <p:bldP spid="122887" grpId="1"/>
      <p:bldP spid="122887" grpId="2"/>
      <p:bldP spid="122887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9144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Arial" charset="0"/>
              </a:rPr>
              <a:t>Biodiversity</a:t>
            </a:r>
            <a:r>
              <a:rPr lang="en-US" sz="4000" smtClean="0">
                <a:latin typeface="Arial" charset="0"/>
              </a:rPr>
              <a:t> is the </a:t>
            </a:r>
            <a:r>
              <a:rPr lang="en-US" sz="4000" b="1" smtClean="0">
                <a:latin typeface="Arial" charset="0"/>
              </a:rPr>
              <a:t>variety of life</a:t>
            </a:r>
            <a:r>
              <a:rPr lang="en-US" sz="4000" smtClean="0">
                <a:latin typeface="Arial" charset="0"/>
              </a:rPr>
              <a:t> on Earth and the </a:t>
            </a:r>
            <a:r>
              <a:rPr lang="en-US" sz="4000" b="1" smtClean="0">
                <a:latin typeface="Arial" charset="0"/>
              </a:rPr>
              <a:t>essential interdependence of all living things</a:t>
            </a:r>
            <a:r>
              <a:rPr lang="en-US" sz="4000" smtClean="0">
                <a:latin typeface="Arial" charset="0"/>
              </a:rPr>
              <a:t> 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0" y="335280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1"/>
              <a:t> Scientists have identified more than 2 million species. Tens of millions -- remain unknown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400" b="1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1"/>
              <a:t>The tremendous variety of life on Earth is made possible by complex interactions among all living things including microscopic species like algae and mites.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There are 3 components of biodiversity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82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b="1" u="sng" smtClean="0">
                <a:latin typeface="Arial" charset="0"/>
              </a:rPr>
              <a:t>Diversity of genes</a:t>
            </a:r>
            <a:r>
              <a:rPr lang="en-US" smtClean="0">
                <a:latin typeface="Arial" charset="0"/>
              </a:rPr>
              <a:t/>
            </a:r>
            <a:br>
              <a:rPr lang="en-US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Chihuahuas, beagles, and rottweilers are all dogs—but they're not the same because their genes are different.</a:t>
            </a:r>
            <a:r>
              <a:rPr lang="en-US" smtClean="0">
                <a:latin typeface="Arial" charset="0"/>
              </a:rPr>
              <a:t> </a:t>
            </a:r>
          </a:p>
        </p:txBody>
      </p:sp>
      <p:pic>
        <p:nvPicPr>
          <p:cNvPr id="15364" name="Picture 4" descr="chihuah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76600"/>
            <a:ext cx="23114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bea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352800"/>
            <a:ext cx="28194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rottweiler%203h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590800"/>
            <a:ext cx="24860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914400" y="58674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Chihuahua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4025900" y="57912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Beagle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6889750" y="617220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Rottweilers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228600" y="1066800"/>
            <a:ext cx="8610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defRPr/>
            </a:pPr>
            <a:r>
              <a:rPr lang="en-US" sz="32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Diversity of species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For example, monkeys, dragonflies, and meadow beauties are all different species. </a:t>
            </a:r>
          </a:p>
          <a:p>
            <a:pPr marL="342900" indent="-342900" algn="l"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7" name="Picture 6" descr="Saki Mon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86188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Meadow Beau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86188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Dragonf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786188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533400" y="6034088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Saki Monkey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3657600" y="5957888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Golden Skimmer</a:t>
            </a:r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6781800" y="595788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Meadow Beauty</a:t>
            </a: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are 3 components of biodiversity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228600" y="1247775"/>
            <a:ext cx="8610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Variety of ecosystems</a:t>
            </a:r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Prairies, Ponds, and tropical rain forests are all ecosystems. Each one is different, with its own set of species living in it.</a:t>
            </a:r>
            <a:r>
              <a:rPr lang="en-US" sz="2800"/>
              <a:t> </a:t>
            </a:r>
          </a:p>
        </p:txBody>
      </p:sp>
      <p:pic>
        <p:nvPicPr>
          <p:cNvPr id="17411" name="Picture 3" descr="Clear Po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671888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PRAIR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48088"/>
            <a:ext cx="27432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rainforest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138488"/>
            <a:ext cx="2147888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3400" y="5805488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Paines Prairie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505200" y="6338888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Hoh Rain Forest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311900" y="5805488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Florida Sand hill Pond</a:t>
            </a: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are 3 components of biodiversity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Which is more diverse?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2000" y="1752600"/>
            <a:ext cx="3276600" cy="335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828800" y="54864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791200" y="54102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B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4724400" y="1752600"/>
            <a:ext cx="3276600" cy="3352800"/>
            <a:chOff x="480" y="1104"/>
            <a:chExt cx="2064" cy="2112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480" y="1104"/>
              <a:ext cx="206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576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1296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2064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Oval 11"/>
            <p:cNvSpPr>
              <a:spLocks noChangeArrowheads="1"/>
            </p:cNvSpPr>
            <p:nvPr/>
          </p:nvSpPr>
          <p:spPr bwMode="auto">
            <a:xfrm>
              <a:off x="576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>
              <a:off x="1344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Oval 13"/>
            <p:cNvSpPr>
              <a:spLocks noChangeArrowheads="1"/>
            </p:cNvSpPr>
            <p:nvPr/>
          </p:nvSpPr>
          <p:spPr bwMode="auto">
            <a:xfrm>
              <a:off x="2112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14"/>
            <p:cNvSpPr>
              <a:spLocks noChangeArrowheads="1"/>
            </p:cNvSpPr>
            <p:nvPr/>
          </p:nvSpPr>
          <p:spPr bwMode="auto">
            <a:xfrm>
              <a:off x="1344" y="283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>
              <a:off x="2112" y="288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Oval 16"/>
            <p:cNvSpPr>
              <a:spLocks noChangeArrowheads="1"/>
            </p:cNvSpPr>
            <p:nvPr/>
          </p:nvSpPr>
          <p:spPr bwMode="auto">
            <a:xfrm>
              <a:off x="576" y="283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17"/>
            <p:cNvSpPr>
              <a:spLocks noChangeArrowheads="1"/>
            </p:cNvSpPr>
            <p:nvPr/>
          </p:nvSpPr>
          <p:spPr bwMode="auto">
            <a:xfrm>
              <a:off x="576" y="18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18"/>
            <p:cNvSpPr>
              <a:spLocks noChangeArrowheads="1"/>
            </p:cNvSpPr>
            <p:nvPr/>
          </p:nvSpPr>
          <p:spPr bwMode="auto">
            <a:xfrm>
              <a:off x="1344" y="18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Oval 19"/>
            <p:cNvSpPr>
              <a:spLocks noChangeArrowheads="1"/>
            </p:cNvSpPr>
            <p:nvPr/>
          </p:nvSpPr>
          <p:spPr bwMode="auto">
            <a:xfrm>
              <a:off x="2064" y="17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Which is more diverse?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914400" y="1905000"/>
            <a:ext cx="3276600" cy="3352800"/>
            <a:chOff x="480" y="1104"/>
            <a:chExt cx="2064" cy="2112"/>
          </a:xfrm>
        </p:grpSpPr>
        <p:sp>
          <p:nvSpPr>
            <p:cNvPr id="19476" name="Rectangle 4"/>
            <p:cNvSpPr>
              <a:spLocks noChangeArrowheads="1"/>
            </p:cNvSpPr>
            <p:nvPr/>
          </p:nvSpPr>
          <p:spPr bwMode="auto">
            <a:xfrm>
              <a:off x="480" y="1104"/>
              <a:ext cx="206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Oval 5"/>
            <p:cNvSpPr>
              <a:spLocks noChangeArrowheads="1"/>
            </p:cNvSpPr>
            <p:nvPr/>
          </p:nvSpPr>
          <p:spPr bwMode="auto">
            <a:xfrm>
              <a:off x="576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Oval 6"/>
            <p:cNvSpPr>
              <a:spLocks noChangeArrowheads="1"/>
            </p:cNvSpPr>
            <p:nvPr/>
          </p:nvSpPr>
          <p:spPr bwMode="auto">
            <a:xfrm>
              <a:off x="1296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7"/>
            <p:cNvSpPr>
              <a:spLocks noChangeArrowheads="1"/>
            </p:cNvSpPr>
            <p:nvPr/>
          </p:nvSpPr>
          <p:spPr bwMode="auto">
            <a:xfrm>
              <a:off x="2064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Oval 8"/>
            <p:cNvSpPr>
              <a:spLocks noChangeArrowheads="1"/>
            </p:cNvSpPr>
            <p:nvPr/>
          </p:nvSpPr>
          <p:spPr bwMode="auto">
            <a:xfrm>
              <a:off x="576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Oval 9"/>
            <p:cNvSpPr>
              <a:spLocks noChangeArrowheads="1"/>
            </p:cNvSpPr>
            <p:nvPr/>
          </p:nvSpPr>
          <p:spPr bwMode="auto">
            <a:xfrm>
              <a:off x="1344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10"/>
            <p:cNvSpPr>
              <a:spLocks noChangeArrowheads="1"/>
            </p:cNvSpPr>
            <p:nvPr/>
          </p:nvSpPr>
          <p:spPr bwMode="auto">
            <a:xfrm>
              <a:off x="2112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11"/>
            <p:cNvSpPr>
              <a:spLocks noChangeArrowheads="1"/>
            </p:cNvSpPr>
            <p:nvPr/>
          </p:nvSpPr>
          <p:spPr bwMode="auto">
            <a:xfrm>
              <a:off x="1344" y="283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Oval 12"/>
            <p:cNvSpPr>
              <a:spLocks noChangeArrowheads="1"/>
            </p:cNvSpPr>
            <p:nvPr/>
          </p:nvSpPr>
          <p:spPr bwMode="auto">
            <a:xfrm>
              <a:off x="2112" y="288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Oval 13"/>
            <p:cNvSpPr>
              <a:spLocks noChangeArrowheads="1"/>
            </p:cNvSpPr>
            <p:nvPr/>
          </p:nvSpPr>
          <p:spPr bwMode="auto">
            <a:xfrm>
              <a:off x="576" y="283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Oval 14"/>
            <p:cNvSpPr>
              <a:spLocks noChangeArrowheads="1"/>
            </p:cNvSpPr>
            <p:nvPr/>
          </p:nvSpPr>
          <p:spPr bwMode="auto">
            <a:xfrm>
              <a:off x="576" y="18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Oval 15"/>
            <p:cNvSpPr>
              <a:spLocks noChangeArrowheads="1"/>
            </p:cNvSpPr>
            <p:nvPr/>
          </p:nvSpPr>
          <p:spPr bwMode="auto">
            <a:xfrm>
              <a:off x="1344" y="18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Oval 16"/>
            <p:cNvSpPr>
              <a:spLocks noChangeArrowheads="1"/>
            </p:cNvSpPr>
            <p:nvPr/>
          </p:nvSpPr>
          <p:spPr bwMode="auto">
            <a:xfrm>
              <a:off x="2064" y="17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60" name="Group 17"/>
          <p:cNvGrpSpPr>
            <a:grpSpLocks/>
          </p:cNvGrpSpPr>
          <p:nvPr/>
        </p:nvGrpSpPr>
        <p:grpSpPr bwMode="auto">
          <a:xfrm>
            <a:off x="4724400" y="1905000"/>
            <a:ext cx="3276600" cy="3352800"/>
            <a:chOff x="2880" y="1104"/>
            <a:chExt cx="2064" cy="2112"/>
          </a:xfrm>
        </p:grpSpPr>
        <p:sp>
          <p:nvSpPr>
            <p:cNvPr id="19463" name="Rectangle 18"/>
            <p:cNvSpPr>
              <a:spLocks noChangeArrowheads="1"/>
            </p:cNvSpPr>
            <p:nvPr/>
          </p:nvSpPr>
          <p:spPr bwMode="auto">
            <a:xfrm>
              <a:off x="2880" y="1104"/>
              <a:ext cx="206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Oval 19"/>
            <p:cNvSpPr>
              <a:spLocks noChangeArrowheads="1"/>
            </p:cNvSpPr>
            <p:nvPr/>
          </p:nvSpPr>
          <p:spPr bwMode="auto">
            <a:xfrm>
              <a:off x="2976" y="120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Oval 20"/>
            <p:cNvSpPr>
              <a:spLocks noChangeArrowheads="1"/>
            </p:cNvSpPr>
            <p:nvPr/>
          </p:nvSpPr>
          <p:spPr bwMode="auto">
            <a:xfrm>
              <a:off x="3696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Oval 21"/>
            <p:cNvSpPr>
              <a:spLocks noChangeArrowheads="1"/>
            </p:cNvSpPr>
            <p:nvPr/>
          </p:nvSpPr>
          <p:spPr bwMode="auto">
            <a:xfrm>
              <a:off x="4464" y="1200"/>
              <a:ext cx="240" cy="24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Oval 22"/>
            <p:cNvSpPr>
              <a:spLocks noChangeArrowheads="1"/>
            </p:cNvSpPr>
            <p:nvPr/>
          </p:nvSpPr>
          <p:spPr bwMode="auto">
            <a:xfrm>
              <a:off x="2976" y="2352"/>
              <a:ext cx="240" cy="24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Oval 23"/>
            <p:cNvSpPr>
              <a:spLocks noChangeArrowheads="1"/>
            </p:cNvSpPr>
            <p:nvPr/>
          </p:nvSpPr>
          <p:spPr bwMode="auto">
            <a:xfrm>
              <a:off x="3744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Oval 24"/>
            <p:cNvSpPr>
              <a:spLocks noChangeArrowheads="1"/>
            </p:cNvSpPr>
            <p:nvPr/>
          </p:nvSpPr>
          <p:spPr bwMode="auto">
            <a:xfrm>
              <a:off x="4512" y="2352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Oval 25"/>
            <p:cNvSpPr>
              <a:spLocks noChangeArrowheads="1"/>
            </p:cNvSpPr>
            <p:nvPr/>
          </p:nvSpPr>
          <p:spPr bwMode="auto">
            <a:xfrm>
              <a:off x="3744" y="2832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Oval 26"/>
            <p:cNvSpPr>
              <a:spLocks noChangeArrowheads="1"/>
            </p:cNvSpPr>
            <p:nvPr/>
          </p:nvSpPr>
          <p:spPr bwMode="auto">
            <a:xfrm>
              <a:off x="4512" y="288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Oval 27"/>
            <p:cNvSpPr>
              <a:spLocks noChangeArrowheads="1"/>
            </p:cNvSpPr>
            <p:nvPr/>
          </p:nvSpPr>
          <p:spPr bwMode="auto">
            <a:xfrm>
              <a:off x="2976" y="283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Oval 28"/>
            <p:cNvSpPr>
              <a:spLocks noChangeArrowheads="1"/>
            </p:cNvSpPr>
            <p:nvPr/>
          </p:nvSpPr>
          <p:spPr bwMode="auto">
            <a:xfrm>
              <a:off x="2976" y="18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Oval 29"/>
            <p:cNvSpPr>
              <a:spLocks noChangeArrowheads="1"/>
            </p:cNvSpPr>
            <p:nvPr/>
          </p:nvSpPr>
          <p:spPr bwMode="auto">
            <a:xfrm>
              <a:off x="3744" y="182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30"/>
            <p:cNvSpPr>
              <a:spLocks noChangeArrowheads="1"/>
            </p:cNvSpPr>
            <p:nvPr/>
          </p:nvSpPr>
          <p:spPr bwMode="auto">
            <a:xfrm>
              <a:off x="4464" y="17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1" name="Text Box 31"/>
          <p:cNvSpPr txBox="1">
            <a:spLocks noChangeArrowheads="1"/>
          </p:cNvSpPr>
          <p:nvPr/>
        </p:nvSpPr>
        <p:spPr bwMode="auto">
          <a:xfrm>
            <a:off x="1981200" y="56388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</a:t>
            </a:r>
          </a:p>
        </p:txBody>
      </p:sp>
      <p:sp>
        <p:nvSpPr>
          <p:cNvPr id="19462" name="Text Box 32"/>
          <p:cNvSpPr txBox="1">
            <a:spLocks noChangeArrowheads="1"/>
          </p:cNvSpPr>
          <p:nvPr/>
        </p:nvSpPr>
        <p:spPr bwMode="auto">
          <a:xfrm>
            <a:off x="5943600" y="5562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Which is more diverse?</a:t>
            </a:r>
          </a:p>
        </p:txBody>
      </p:sp>
      <p:grpSp>
        <p:nvGrpSpPr>
          <p:cNvPr id="20483" name="Group 33"/>
          <p:cNvGrpSpPr>
            <a:grpSpLocks/>
          </p:cNvGrpSpPr>
          <p:nvPr/>
        </p:nvGrpSpPr>
        <p:grpSpPr bwMode="auto">
          <a:xfrm>
            <a:off x="762000" y="1981200"/>
            <a:ext cx="7391400" cy="4084638"/>
            <a:chOff x="480" y="1248"/>
            <a:chExt cx="4656" cy="2573"/>
          </a:xfrm>
        </p:grpSpPr>
        <p:sp>
          <p:nvSpPr>
            <p:cNvPr id="20484" name="Rectangle 34"/>
            <p:cNvSpPr>
              <a:spLocks noChangeArrowheads="1"/>
            </p:cNvSpPr>
            <p:nvPr/>
          </p:nvSpPr>
          <p:spPr bwMode="auto">
            <a:xfrm>
              <a:off x="3072" y="1248"/>
              <a:ext cx="206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" name="Oval 35"/>
            <p:cNvSpPr>
              <a:spLocks noChangeArrowheads="1"/>
            </p:cNvSpPr>
            <p:nvPr/>
          </p:nvSpPr>
          <p:spPr bwMode="auto">
            <a:xfrm>
              <a:off x="3888" y="134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" name="Oval 36"/>
            <p:cNvSpPr>
              <a:spLocks noChangeArrowheads="1"/>
            </p:cNvSpPr>
            <p:nvPr/>
          </p:nvSpPr>
          <p:spPr bwMode="auto">
            <a:xfrm>
              <a:off x="4704" y="249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Oval 37"/>
            <p:cNvSpPr>
              <a:spLocks noChangeArrowheads="1"/>
            </p:cNvSpPr>
            <p:nvPr/>
          </p:nvSpPr>
          <p:spPr bwMode="auto">
            <a:xfrm>
              <a:off x="4704" y="30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Oval 38"/>
            <p:cNvSpPr>
              <a:spLocks noChangeArrowheads="1"/>
            </p:cNvSpPr>
            <p:nvPr/>
          </p:nvSpPr>
          <p:spPr bwMode="auto">
            <a:xfrm>
              <a:off x="3168" y="29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Oval 39"/>
            <p:cNvSpPr>
              <a:spLocks noChangeArrowheads="1"/>
            </p:cNvSpPr>
            <p:nvPr/>
          </p:nvSpPr>
          <p:spPr bwMode="auto">
            <a:xfrm>
              <a:off x="3168" y="1968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Oval 40"/>
            <p:cNvSpPr>
              <a:spLocks noChangeArrowheads="1"/>
            </p:cNvSpPr>
            <p:nvPr/>
          </p:nvSpPr>
          <p:spPr bwMode="auto">
            <a:xfrm>
              <a:off x="3936" y="196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91" name="Group 41"/>
            <p:cNvGrpSpPr>
              <a:grpSpLocks/>
            </p:cNvGrpSpPr>
            <p:nvPr/>
          </p:nvGrpSpPr>
          <p:grpSpPr bwMode="auto">
            <a:xfrm>
              <a:off x="480" y="1248"/>
              <a:ext cx="2064" cy="2112"/>
              <a:chOff x="2880" y="1104"/>
              <a:chExt cx="2064" cy="2112"/>
            </a:xfrm>
          </p:grpSpPr>
          <p:sp>
            <p:nvSpPr>
              <p:cNvPr id="20500" name="Rectangle 42"/>
              <p:cNvSpPr>
                <a:spLocks noChangeArrowheads="1"/>
              </p:cNvSpPr>
              <p:nvPr/>
            </p:nvSpPr>
            <p:spPr bwMode="auto">
              <a:xfrm>
                <a:off x="2880" y="1104"/>
                <a:ext cx="2064" cy="21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1" name="Oval 43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" name="Oval 44"/>
              <p:cNvSpPr>
                <a:spLocks noChangeArrowheads="1"/>
              </p:cNvSpPr>
              <p:nvPr/>
            </p:nvSpPr>
            <p:spPr bwMode="auto">
              <a:xfrm>
                <a:off x="3696" y="1200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Oval 45"/>
              <p:cNvSpPr>
                <a:spLocks noChangeArrowheads="1"/>
              </p:cNvSpPr>
              <p:nvPr/>
            </p:nvSpPr>
            <p:spPr bwMode="auto">
              <a:xfrm>
                <a:off x="4464" y="1200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4" name="Oval 46"/>
              <p:cNvSpPr>
                <a:spLocks noChangeArrowheads="1"/>
              </p:cNvSpPr>
              <p:nvPr/>
            </p:nvSpPr>
            <p:spPr bwMode="auto">
              <a:xfrm>
                <a:off x="2976" y="2352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5" name="Oval 47"/>
              <p:cNvSpPr>
                <a:spLocks noChangeArrowheads="1"/>
              </p:cNvSpPr>
              <p:nvPr/>
            </p:nvSpPr>
            <p:spPr bwMode="auto">
              <a:xfrm>
                <a:off x="3744" y="2352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6" name="Oval 48"/>
              <p:cNvSpPr>
                <a:spLocks noChangeArrowheads="1"/>
              </p:cNvSpPr>
              <p:nvPr/>
            </p:nvSpPr>
            <p:spPr bwMode="auto">
              <a:xfrm>
                <a:off x="4512" y="2352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7" name="Oval 49"/>
              <p:cNvSpPr>
                <a:spLocks noChangeArrowheads="1"/>
              </p:cNvSpPr>
              <p:nvPr/>
            </p:nvSpPr>
            <p:spPr bwMode="auto">
              <a:xfrm>
                <a:off x="3744" y="2832"/>
                <a:ext cx="240" cy="24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8" name="Oval 50"/>
              <p:cNvSpPr>
                <a:spLocks noChangeArrowheads="1"/>
              </p:cNvSpPr>
              <p:nvPr/>
            </p:nvSpPr>
            <p:spPr bwMode="auto">
              <a:xfrm>
                <a:off x="4512" y="2880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9" name="Oval 51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0" name="Oval 52"/>
              <p:cNvSpPr>
                <a:spLocks noChangeArrowheads="1"/>
              </p:cNvSpPr>
              <p:nvPr/>
            </p:nvSpPr>
            <p:spPr bwMode="auto">
              <a:xfrm>
                <a:off x="2976" y="1824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1" name="Oval 53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2" name="Oval 54"/>
              <p:cNvSpPr>
                <a:spLocks noChangeArrowheads="1"/>
              </p:cNvSpPr>
              <p:nvPr/>
            </p:nvSpPr>
            <p:spPr bwMode="auto">
              <a:xfrm>
                <a:off x="4464" y="1776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2" name="Rectangle 55"/>
            <p:cNvSpPr>
              <a:spLocks noChangeArrowheads="1"/>
            </p:cNvSpPr>
            <p:nvPr/>
          </p:nvSpPr>
          <p:spPr bwMode="auto">
            <a:xfrm>
              <a:off x="3216" y="1344"/>
              <a:ext cx="240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AutoShape 56"/>
            <p:cNvSpPr>
              <a:spLocks noChangeArrowheads="1"/>
            </p:cNvSpPr>
            <p:nvPr/>
          </p:nvSpPr>
          <p:spPr bwMode="auto">
            <a:xfrm>
              <a:off x="4656" y="1968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AutoShape 57"/>
            <p:cNvSpPr>
              <a:spLocks noChangeArrowheads="1"/>
            </p:cNvSpPr>
            <p:nvPr/>
          </p:nvSpPr>
          <p:spPr bwMode="auto">
            <a:xfrm>
              <a:off x="3168" y="2496"/>
              <a:ext cx="240" cy="240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AutoShape 58"/>
            <p:cNvSpPr>
              <a:spLocks noChangeArrowheads="1"/>
            </p:cNvSpPr>
            <p:nvPr/>
          </p:nvSpPr>
          <p:spPr bwMode="auto">
            <a:xfrm>
              <a:off x="3936" y="302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AutoShape 59"/>
            <p:cNvSpPr>
              <a:spLocks noChangeArrowheads="1"/>
            </p:cNvSpPr>
            <p:nvPr/>
          </p:nvSpPr>
          <p:spPr bwMode="auto">
            <a:xfrm>
              <a:off x="3936" y="2448"/>
              <a:ext cx="33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186 w 21600"/>
                <a:gd name="T13" fmla="*/ 8625 h 21600"/>
                <a:gd name="T14" fmla="*/ 19414 w 21600"/>
                <a:gd name="T15" fmla="*/ 12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AutoShape 60"/>
            <p:cNvSpPr>
              <a:spLocks noChangeArrowheads="1"/>
            </p:cNvSpPr>
            <p:nvPr/>
          </p:nvSpPr>
          <p:spPr bwMode="auto">
            <a:xfrm>
              <a:off x="4656" y="13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Text Box 61"/>
            <p:cNvSpPr txBox="1">
              <a:spLocks noChangeArrowheads="1"/>
            </p:cNvSpPr>
            <p:nvPr/>
          </p:nvSpPr>
          <p:spPr bwMode="auto">
            <a:xfrm>
              <a:off x="1152" y="3456"/>
              <a:ext cx="5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A</a:t>
              </a:r>
            </a:p>
          </p:txBody>
        </p:sp>
        <p:sp>
          <p:nvSpPr>
            <p:cNvPr id="20499" name="Text Box 62"/>
            <p:cNvSpPr txBox="1">
              <a:spLocks noChangeArrowheads="1"/>
            </p:cNvSpPr>
            <p:nvPr/>
          </p:nvSpPr>
          <p:spPr bwMode="auto">
            <a:xfrm>
              <a:off x="3648" y="3408"/>
              <a:ext cx="5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609600" y="1905000"/>
            <a:ext cx="7391400" cy="4084638"/>
            <a:chOff x="480" y="1248"/>
            <a:chExt cx="4656" cy="2573"/>
          </a:xfrm>
        </p:grpSpPr>
        <p:sp>
          <p:nvSpPr>
            <p:cNvPr id="21508" name="Rectangle 3"/>
            <p:cNvSpPr>
              <a:spLocks noChangeArrowheads="1"/>
            </p:cNvSpPr>
            <p:nvPr/>
          </p:nvSpPr>
          <p:spPr bwMode="auto">
            <a:xfrm>
              <a:off x="3072" y="1248"/>
              <a:ext cx="2064" cy="21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" name="Oval 4"/>
            <p:cNvSpPr>
              <a:spLocks noChangeArrowheads="1"/>
            </p:cNvSpPr>
            <p:nvPr/>
          </p:nvSpPr>
          <p:spPr bwMode="auto">
            <a:xfrm>
              <a:off x="3888" y="134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Oval 5"/>
            <p:cNvSpPr>
              <a:spLocks noChangeArrowheads="1"/>
            </p:cNvSpPr>
            <p:nvPr/>
          </p:nvSpPr>
          <p:spPr bwMode="auto">
            <a:xfrm>
              <a:off x="4704" y="249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Oval 6"/>
            <p:cNvSpPr>
              <a:spLocks noChangeArrowheads="1"/>
            </p:cNvSpPr>
            <p:nvPr/>
          </p:nvSpPr>
          <p:spPr bwMode="auto">
            <a:xfrm>
              <a:off x="4704" y="30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Oval 7"/>
            <p:cNvSpPr>
              <a:spLocks noChangeArrowheads="1"/>
            </p:cNvSpPr>
            <p:nvPr/>
          </p:nvSpPr>
          <p:spPr bwMode="auto">
            <a:xfrm>
              <a:off x="3168" y="29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Oval 8"/>
            <p:cNvSpPr>
              <a:spLocks noChangeArrowheads="1"/>
            </p:cNvSpPr>
            <p:nvPr/>
          </p:nvSpPr>
          <p:spPr bwMode="auto">
            <a:xfrm>
              <a:off x="3168" y="1968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3936" y="196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10"/>
            <p:cNvSpPr>
              <a:spLocks noChangeArrowheads="1"/>
            </p:cNvSpPr>
            <p:nvPr/>
          </p:nvSpPr>
          <p:spPr bwMode="auto">
            <a:xfrm>
              <a:off x="3216" y="1344"/>
              <a:ext cx="240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AutoShape 11"/>
            <p:cNvSpPr>
              <a:spLocks noChangeArrowheads="1"/>
            </p:cNvSpPr>
            <p:nvPr/>
          </p:nvSpPr>
          <p:spPr bwMode="auto">
            <a:xfrm>
              <a:off x="4656" y="1968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AutoShape 12"/>
            <p:cNvSpPr>
              <a:spLocks noChangeArrowheads="1"/>
            </p:cNvSpPr>
            <p:nvPr/>
          </p:nvSpPr>
          <p:spPr bwMode="auto">
            <a:xfrm>
              <a:off x="3168" y="2496"/>
              <a:ext cx="240" cy="240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AutoShape 13"/>
            <p:cNvSpPr>
              <a:spLocks noChangeArrowheads="1"/>
            </p:cNvSpPr>
            <p:nvPr/>
          </p:nvSpPr>
          <p:spPr bwMode="auto">
            <a:xfrm>
              <a:off x="3936" y="302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AutoShape 14"/>
            <p:cNvSpPr>
              <a:spLocks noChangeArrowheads="1"/>
            </p:cNvSpPr>
            <p:nvPr/>
          </p:nvSpPr>
          <p:spPr bwMode="auto">
            <a:xfrm>
              <a:off x="3936" y="2448"/>
              <a:ext cx="33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186 w 21600"/>
                <a:gd name="T13" fmla="*/ 8625 h 21600"/>
                <a:gd name="T14" fmla="*/ 19414 w 21600"/>
                <a:gd name="T15" fmla="*/ 12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AutoShape 15"/>
            <p:cNvSpPr>
              <a:spLocks noChangeArrowheads="1"/>
            </p:cNvSpPr>
            <p:nvPr/>
          </p:nvSpPr>
          <p:spPr bwMode="auto">
            <a:xfrm>
              <a:off x="4656" y="13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1152" y="3456"/>
              <a:ext cx="5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A</a:t>
              </a:r>
            </a:p>
          </p:txBody>
        </p:sp>
        <p:sp>
          <p:nvSpPr>
            <p:cNvPr id="21522" name="Text Box 17"/>
            <p:cNvSpPr txBox="1">
              <a:spLocks noChangeArrowheads="1"/>
            </p:cNvSpPr>
            <p:nvPr/>
          </p:nvSpPr>
          <p:spPr bwMode="auto">
            <a:xfrm>
              <a:off x="3648" y="3408"/>
              <a:ext cx="5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B</a:t>
              </a:r>
            </a:p>
          </p:txBody>
        </p:sp>
        <p:sp>
          <p:nvSpPr>
            <p:cNvPr id="21523" name="Rectangle 18"/>
            <p:cNvSpPr>
              <a:spLocks noChangeArrowheads="1"/>
            </p:cNvSpPr>
            <p:nvPr/>
          </p:nvSpPr>
          <p:spPr bwMode="auto">
            <a:xfrm>
              <a:off x="480" y="1248"/>
              <a:ext cx="206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Oval 19"/>
            <p:cNvSpPr>
              <a:spLocks noChangeArrowheads="1"/>
            </p:cNvSpPr>
            <p:nvPr/>
          </p:nvSpPr>
          <p:spPr bwMode="auto">
            <a:xfrm>
              <a:off x="1296" y="134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Oval 20"/>
            <p:cNvSpPr>
              <a:spLocks noChangeArrowheads="1"/>
            </p:cNvSpPr>
            <p:nvPr/>
          </p:nvSpPr>
          <p:spPr bwMode="auto">
            <a:xfrm>
              <a:off x="2112" y="249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Oval 21"/>
            <p:cNvSpPr>
              <a:spLocks noChangeArrowheads="1"/>
            </p:cNvSpPr>
            <p:nvPr/>
          </p:nvSpPr>
          <p:spPr bwMode="auto">
            <a:xfrm>
              <a:off x="2112" y="30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Oval 22"/>
            <p:cNvSpPr>
              <a:spLocks noChangeArrowheads="1"/>
            </p:cNvSpPr>
            <p:nvPr/>
          </p:nvSpPr>
          <p:spPr bwMode="auto">
            <a:xfrm>
              <a:off x="576" y="29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Oval 23"/>
            <p:cNvSpPr>
              <a:spLocks noChangeArrowheads="1"/>
            </p:cNvSpPr>
            <p:nvPr/>
          </p:nvSpPr>
          <p:spPr bwMode="auto">
            <a:xfrm>
              <a:off x="576" y="1968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Oval 24"/>
            <p:cNvSpPr>
              <a:spLocks noChangeArrowheads="1"/>
            </p:cNvSpPr>
            <p:nvPr/>
          </p:nvSpPr>
          <p:spPr bwMode="auto">
            <a:xfrm>
              <a:off x="1344" y="196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Rectangle 25"/>
            <p:cNvSpPr>
              <a:spLocks noChangeArrowheads="1"/>
            </p:cNvSpPr>
            <p:nvPr/>
          </p:nvSpPr>
          <p:spPr bwMode="auto">
            <a:xfrm>
              <a:off x="624" y="1344"/>
              <a:ext cx="240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AutoShape 26"/>
            <p:cNvSpPr>
              <a:spLocks noChangeArrowheads="1"/>
            </p:cNvSpPr>
            <p:nvPr/>
          </p:nvSpPr>
          <p:spPr bwMode="auto">
            <a:xfrm>
              <a:off x="2064" y="1968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AutoShape 27"/>
            <p:cNvSpPr>
              <a:spLocks noChangeArrowheads="1"/>
            </p:cNvSpPr>
            <p:nvPr/>
          </p:nvSpPr>
          <p:spPr bwMode="auto">
            <a:xfrm>
              <a:off x="576" y="2496"/>
              <a:ext cx="240" cy="240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AutoShape 28"/>
            <p:cNvSpPr>
              <a:spLocks noChangeArrowheads="1"/>
            </p:cNvSpPr>
            <p:nvPr/>
          </p:nvSpPr>
          <p:spPr bwMode="auto">
            <a:xfrm>
              <a:off x="1344" y="302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AutoShape 29"/>
            <p:cNvSpPr>
              <a:spLocks noChangeArrowheads="1"/>
            </p:cNvSpPr>
            <p:nvPr/>
          </p:nvSpPr>
          <p:spPr bwMode="auto">
            <a:xfrm>
              <a:off x="1344" y="2448"/>
              <a:ext cx="33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186 w 21600"/>
                <a:gd name="T13" fmla="*/ 8625 h 21600"/>
                <a:gd name="T14" fmla="*/ 19414 w 21600"/>
                <a:gd name="T15" fmla="*/ 12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AutoShape 30"/>
            <p:cNvSpPr>
              <a:spLocks noChangeArrowheads="1"/>
            </p:cNvSpPr>
            <p:nvPr/>
          </p:nvSpPr>
          <p:spPr bwMode="auto">
            <a:xfrm>
              <a:off x="2064" y="13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108" name="Rectangle 60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Which is more diverse?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Which do you like better?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62000" y="1752600"/>
            <a:ext cx="3276600" cy="335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31"/>
          <p:cNvSpPr txBox="1">
            <a:spLocks noChangeArrowheads="1"/>
          </p:cNvSpPr>
          <p:nvPr/>
        </p:nvSpPr>
        <p:spPr bwMode="auto">
          <a:xfrm>
            <a:off x="1828800" y="54864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</a:t>
            </a:r>
          </a:p>
        </p:txBody>
      </p:sp>
      <p:sp>
        <p:nvSpPr>
          <p:cNvPr id="4101" name="Text Box 32"/>
          <p:cNvSpPr txBox="1">
            <a:spLocks noChangeArrowheads="1"/>
          </p:cNvSpPr>
          <p:nvPr/>
        </p:nvSpPr>
        <p:spPr bwMode="auto">
          <a:xfrm>
            <a:off x="5791200" y="54102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B</a:t>
            </a:r>
          </a:p>
        </p:txBody>
      </p:sp>
      <p:grpSp>
        <p:nvGrpSpPr>
          <p:cNvPr id="4102" name="Group 33"/>
          <p:cNvGrpSpPr>
            <a:grpSpLocks/>
          </p:cNvGrpSpPr>
          <p:nvPr/>
        </p:nvGrpSpPr>
        <p:grpSpPr bwMode="auto">
          <a:xfrm>
            <a:off x="4724400" y="1752600"/>
            <a:ext cx="3276600" cy="3352800"/>
            <a:chOff x="480" y="1104"/>
            <a:chExt cx="2064" cy="2112"/>
          </a:xfrm>
        </p:grpSpPr>
        <p:sp>
          <p:nvSpPr>
            <p:cNvPr id="4103" name="Rectangle 34"/>
            <p:cNvSpPr>
              <a:spLocks noChangeArrowheads="1"/>
            </p:cNvSpPr>
            <p:nvPr/>
          </p:nvSpPr>
          <p:spPr bwMode="auto">
            <a:xfrm>
              <a:off x="480" y="1104"/>
              <a:ext cx="206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Oval 35"/>
            <p:cNvSpPr>
              <a:spLocks noChangeArrowheads="1"/>
            </p:cNvSpPr>
            <p:nvPr/>
          </p:nvSpPr>
          <p:spPr bwMode="auto">
            <a:xfrm>
              <a:off x="576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Oval 36"/>
            <p:cNvSpPr>
              <a:spLocks noChangeArrowheads="1"/>
            </p:cNvSpPr>
            <p:nvPr/>
          </p:nvSpPr>
          <p:spPr bwMode="auto">
            <a:xfrm>
              <a:off x="1296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Oval 37"/>
            <p:cNvSpPr>
              <a:spLocks noChangeArrowheads="1"/>
            </p:cNvSpPr>
            <p:nvPr/>
          </p:nvSpPr>
          <p:spPr bwMode="auto">
            <a:xfrm>
              <a:off x="2064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Oval 38"/>
            <p:cNvSpPr>
              <a:spLocks noChangeArrowheads="1"/>
            </p:cNvSpPr>
            <p:nvPr/>
          </p:nvSpPr>
          <p:spPr bwMode="auto">
            <a:xfrm>
              <a:off x="576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Oval 39"/>
            <p:cNvSpPr>
              <a:spLocks noChangeArrowheads="1"/>
            </p:cNvSpPr>
            <p:nvPr/>
          </p:nvSpPr>
          <p:spPr bwMode="auto">
            <a:xfrm>
              <a:off x="1344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Oval 40"/>
            <p:cNvSpPr>
              <a:spLocks noChangeArrowheads="1"/>
            </p:cNvSpPr>
            <p:nvPr/>
          </p:nvSpPr>
          <p:spPr bwMode="auto">
            <a:xfrm>
              <a:off x="2112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Oval 41"/>
            <p:cNvSpPr>
              <a:spLocks noChangeArrowheads="1"/>
            </p:cNvSpPr>
            <p:nvPr/>
          </p:nvSpPr>
          <p:spPr bwMode="auto">
            <a:xfrm>
              <a:off x="1344" y="283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Oval 42"/>
            <p:cNvSpPr>
              <a:spLocks noChangeArrowheads="1"/>
            </p:cNvSpPr>
            <p:nvPr/>
          </p:nvSpPr>
          <p:spPr bwMode="auto">
            <a:xfrm>
              <a:off x="2112" y="288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Oval 43"/>
            <p:cNvSpPr>
              <a:spLocks noChangeArrowheads="1"/>
            </p:cNvSpPr>
            <p:nvPr/>
          </p:nvSpPr>
          <p:spPr bwMode="auto">
            <a:xfrm>
              <a:off x="576" y="283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Oval 44"/>
            <p:cNvSpPr>
              <a:spLocks noChangeArrowheads="1"/>
            </p:cNvSpPr>
            <p:nvPr/>
          </p:nvSpPr>
          <p:spPr bwMode="auto">
            <a:xfrm>
              <a:off x="576" y="18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Oval 45"/>
            <p:cNvSpPr>
              <a:spLocks noChangeArrowheads="1"/>
            </p:cNvSpPr>
            <p:nvPr/>
          </p:nvSpPr>
          <p:spPr bwMode="auto">
            <a:xfrm>
              <a:off x="1344" y="18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Oval 46"/>
            <p:cNvSpPr>
              <a:spLocks noChangeArrowheads="1"/>
            </p:cNvSpPr>
            <p:nvPr/>
          </p:nvSpPr>
          <p:spPr bwMode="auto">
            <a:xfrm>
              <a:off x="2064" y="17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age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362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gr00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37338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62125" y="57038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58000" y="56388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Which has more cultural diversity?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ycles_monoculture_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9624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rainfores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28800"/>
            <a:ext cx="43640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Which has more biodiversity?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447800" y="5181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553200" y="5181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Which has more biodiversity?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447800" y="5181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553200" y="5181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B</a:t>
            </a:r>
          </a:p>
        </p:txBody>
      </p:sp>
      <p:pic>
        <p:nvPicPr>
          <p:cNvPr id="24581" name="Picture 7" descr="Hoh%20River%20Rain%20Fo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crop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4572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8482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Biodiversity has Intrinsic Value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773113" y="4067175"/>
            <a:ext cx="7432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Intrinsic Value = Something that has value </a:t>
            </a:r>
          </a:p>
          <a:p>
            <a:r>
              <a:rPr lang="en-US" sz="2800" b="1"/>
              <a:t>         in and of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Biodiversity also has utilitarian Value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129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Utilitarian Value = the value something has as a means to another’s end.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533400" y="3429000"/>
            <a:ext cx="50974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 u="sng"/>
              <a:t>Utilitarian values include</a:t>
            </a:r>
            <a:r>
              <a:rPr lang="en-US" sz="3200" b="1"/>
              <a:t>:</a:t>
            </a:r>
          </a:p>
          <a:p>
            <a:pPr lvl="1" algn="l">
              <a:buFontTx/>
              <a:buChar char="•"/>
            </a:pPr>
            <a:r>
              <a:rPr lang="en-US" sz="3200" b="1"/>
              <a:t>	Goods</a:t>
            </a:r>
          </a:p>
          <a:p>
            <a:pPr lvl="1" algn="l">
              <a:buFontTx/>
              <a:buChar char="•"/>
            </a:pPr>
            <a:r>
              <a:rPr lang="en-US" sz="3200" b="1"/>
              <a:t>	Services</a:t>
            </a:r>
          </a:p>
          <a:p>
            <a:pPr lvl="1" algn="l">
              <a:buFontTx/>
              <a:buChar char="•"/>
            </a:pPr>
            <a:r>
              <a:rPr lang="en-US" sz="3200" b="1"/>
              <a:t>	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  <p:bldP spid="1382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What do we get from biodiversity?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27275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Oxygen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Food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Clean Water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Medicine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Aesthetics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Should we be concerned about biodiversity?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latin typeface="Arial" charset="0"/>
              </a:rPr>
              <a:t>What we know:</a:t>
            </a:r>
            <a:r>
              <a:rPr lang="en-US" smtClean="0">
                <a:latin typeface="Arial" charset="0"/>
              </a:rPr>
              <a:t> </a:t>
            </a:r>
            <a:br>
              <a:rPr lang="en-US" smtClean="0">
                <a:latin typeface="Arial" charset="0"/>
              </a:rPr>
            </a:br>
            <a:r>
              <a:rPr lang="en-US" sz="2400" b="1" u="sng" smtClean="0">
                <a:latin typeface="Arial" charset="0"/>
              </a:rPr>
              <a:t>The Earth is losing species at an alarming rate</a:t>
            </a:r>
            <a:r>
              <a:rPr lang="en-US" smtClean="0"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		</a:t>
            </a:r>
          </a:p>
          <a:p>
            <a:pPr eaLnBrk="1" hangingPunct="1">
              <a:defRPr/>
            </a:pPr>
            <a:r>
              <a:rPr lang="en-US" sz="2400" smtClean="0">
                <a:latin typeface="Arial" charset="0"/>
              </a:rPr>
              <a:t>Some scientists estimate that as many as 3 	species per hour are going extinct and 20,000 extinctions occur each year.</a:t>
            </a:r>
            <a:r>
              <a:rPr lang="en-US" smtClean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sz="2400" smtClean="0">
                <a:latin typeface="Arial" charset="0"/>
              </a:rPr>
              <a:t>when species of plants and animals go extinct, many other species are affected</a:t>
            </a:r>
            <a:r>
              <a:rPr lang="en-US" smtClean="0">
                <a:latin typeface="Arial" charset="0"/>
              </a:rPr>
              <a:t>. </a:t>
            </a:r>
          </a:p>
          <a:p>
            <a:pPr eaLnBrk="1" hangingPunct="1">
              <a:defRPr/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Threats to biodiversity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smtClean="0">
                <a:latin typeface="Arial" charset="0"/>
              </a:rPr>
              <a:t>Habitat destruction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smtClean="0">
                <a:latin typeface="Arial" charset="0"/>
              </a:rPr>
              <a:t>Pollution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smtClean="0">
                <a:latin typeface="Arial" charset="0"/>
              </a:rPr>
              <a:t>Species Introductions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smtClean="0">
                <a:latin typeface="Arial" charset="0"/>
              </a:rPr>
              <a:t>Global Climate Change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smtClean="0">
                <a:latin typeface="Arial" charset="0"/>
              </a:rPr>
              <a:t>Exploitation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36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Habitat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clearing of tropical rain forests has a direct impact on global biodiversity.</a:t>
            </a:r>
          </a:p>
          <a:p>
            <a:pPr>
              <a:defRPr/>
            </a:pPr>
            <a:r>
              <a:rPr lang="en-US" dirty="0" smtClean="0"/>
              <a:t>Since so many species live in the rainforests, the destruction of this habitat can cause many species around the world to become extinct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Pollution changes the composition of the water, the air and the soil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Which do you like better?</a:t>
            </a:r>
          </a:p>
        </p:txBody>
      </p:sp>
      <p:grpSp>
        <p:nvGrpSpPr>
          <p:cNvPr id="5123" name="Group 17"/>
          <p:cNvGrpSpPr>
            <a:grpSpLocks/>
          </p:cNvGrpSpPr>
          <p:nvPr/>
        </p:nvGrpSpPr>
        <p:grpSpPr bwMode="auto">
          <a:xfrm>
            <a:off x="762000" y="1752600"/>
            <a:ext cx="3276600" cy="3352800"/>
            <a:chOff x="480" y="1104"/>
            <a:chExt cx="2064" cy="2112"/>
          </a:xfrm>
        </p:grpSpPr>
        <p:sp>
          <p:nvSpPr>
            <p:cNvPr id="5140" name="Rectangle 3"/>
            <p:cNvSpPr>
              <a:spLocks noChangeArrowheads="1"/>
            </p:cNvSpPr>
            <p:nvPr/>
          </p:nvSpPr>
          <p:spPr bwMode="auto">
            <a:xfrm>
              <a:off x="480" y="1104"/>
              <a:ext cx="206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5"/>
            <p:cNvSpPr>
              <a:spLocks noChangeArrowheads="1"/>
            </p:cNvSpPr>
            <p:nvPr/>
          </p:nvSpPr>
          <p:spPr bwMode="auto">
            <a:xfrm>
              <a:off x="576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Oval 6"/>
            <p:cNvSpPr>
              <a:spLocks noChangeArrowheads="1"/>
            </p:cNvSpPr>
            <p:nvPr/>
          </p:nvSpPr>
          <p:spPr bwMode="auto">
            <a:xfrm>
              <a:off x="1296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7"/>
            <p:cNvSpPr>
              <a:spLocks noChangeArrowheads="1"/>
            </p:cNvSpPr>
            <p:nvPr/>
          </p:nvSpPr>
          <p:spPr bwMode="auto">
            <a:xfrm>
              <a:off x="2064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8"/>
            <p:cNvSpPr>
              <a:spLocks noChangeArrowheads="1"/>
            </p:cNvSpPr>
            <p:nvPr/>
          </p:nvSpPr>
          <p:spPr bwMode="auto">
            <a:xfrm>
              <a:off x="576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Oval 9"/>
            <p:cNvSpPr>
              <a:spLocks noChangeArrowheads="1"/>
            </p:cNvSpPr>
            <p:nvPr/>
          </p:nvSpPr>
          <p:spPr bwMode="auto">
            <a:xfrm>
              <a:off x="1344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Oval 10"/>
            <p:cNvSpPr>
              <a:spLocks noChangeArrowheads="1"/>
            </p:cNvSpPr>
            <p:nvPr/>
          </p:nvSpPr>
          <p:spPr bwMode="auto">
            <a:xfrm>
              <a:off x="2112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Oval 11"/>
            <p:cNvSpPr>
              <a:spLocks noChangeArrowheads="1"/>
            </p:cNvSpPr>
            <p:nvPr/>
          </p:nvSpPr>
          <p:spPr bwMode="auto">
            <a:xfrm>
              <a:off x="1344" y="283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Oval 12"/>
            <p:cNvSpPr>
              <a:spLocks noChangeArrowheads="1"/>
            </p:cNvSpPr>
            <p:nvPr/>
          </p:nvSpPr>
          <p:spPr bwMode="auto">
            <a:xfrm>
              <a:off x="2112" y="288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Oval 13"/>
            <p:cNvSpPr>
              <a:spLocks noChangeArrowheads="1"/>
            </p:cNvSpPr>
            <p:nvPr/>
          </p:nvSpPr>
          <p:spPr bwMode="auto">
            <a:xfrm>
              <a:off x="576" y="283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Oval 14"/>
            <p:cNvSpPr>
              <a:spLocks noChangeArrowheads="1"/>
            </p:cNvSpPr>
            <p:nvPr/>
          </p:nvSpPr>
          <p:spPr bwMode="auto">
            <a:xfrm>
              <a:off x="576" y="18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Oval 15"/>
            <p:cNvSpPr>
              <a:spLocks noChangeArrowheads="1"/>
            </p:cNvSpPr>
            <p:nvPr/>
          </p:nvSpPr>
          <p:spPr bwMode="auto">
            <a:xfrm>
              <a:off x="1344" y="18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Oval 16"/>
            <p:cNvSpPr>
              <a:spLocks noChangeArrowheads="1"/>
            </p:cNvSpPr>
            <p:nvPr/>
          </p:nvSpPr>
          <p:spPr bwMode="auto">
            <a:xfrm>
              <a:off x="2064" y="17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4" name="Group 34"/>
          <p:cNvGrpSpPr>
            <a:grpSpLocks/>
          </p:cNvGrpSpPr>
          <p:nvPr/>
        </p:nvGrpSpPr>
        <p:grpSpPr bwMode="auto">
          <a:xfrm>
            <a:off x="4572000" y="1752600"/>
            <a:ext cx="3276600" cy="3352800"/>
            <a:chOff x="2880" y="1104"/>
            <a:chExt cx="2064" cy="2112"/>
          </a:xfrm>
        </p:grpSpPr>
        <p:sp>
          <p:nvSpPr>
            <p:cNvPr id="5127" name="Rectangle 19"/>
            <p:cNvSpPr>
              <a:spLocks noChangeArrowheads="1"/>
            </p:cNvSpPr>
            <p:nvPr/>
          </p:nvSpPr>
          <p:spPr bwMode="auto">
            <a:xfrm>
              <a:off x="2880" y="1104"/>
              <a:ext cx="206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Oval 20"/>
            <p:cNvSpPr>
              <a:spLocks noChangeArrowheads="1"/>
            </p:cNvSpPr>
            <p:nvPr/>
          </p:nvSpPr>
          <p:spPr bwMode="auto">
            <a:xfrm>
              <a:off x="2976" y="120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Oval 21"/>
            <p:cNvSpPr>
              <a:spLocks noChangeArrowheads="1"/>
            </p:cNvSpPr>
            <p:nvPr/>
          </p:nvSpPr>
          <p:spPr bwMode="auto">
            <a:xfrm>
              <a:off x="3696" y="12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Oval 22"/>
            <p:cNvSpPr>
              <a:spLocks noChangeArrowheads="1"/>
            </p:cNvSpPr>
            <p:nvPr/>
          </p:nvSpPr>
          <p:spPr bwMode="auto">
            <a:xfrm>
              <a:off x="4464" y="1200"/>
              <a:ext cx="240" cy="24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Oval 23"/>
            <p:cNvSpPr>
              <a:spLocks noChangeArrowheads="1"/>
            </p:cNvSpPr>
            <p:nvPr/>
          </p:nvSpPr>
          <p:spPr bwMode="auto">
            <a:xfrm>
              <a:off x="2976" y="2352"/>
              <a:ext cx="240" cy="24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Oval 24"/>
            <p:cNvSpPr>
              <a:spLocks noChangeArrowheads="1"/>
            </p:cNvSpPr>
            <p:nvPr/>
          </p:nvSpPr>
          <p:spPr bwMode="auto">
            <a:xfrm>
              <a:off x="3744" y="235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Oval 25"/>
            <p:cNvSpPr>
              <a:spLocks noChangeArrowheads="1"/>
            </p:cNvSpPr>
            <p:nvPr/>
          </p:nvSpPr>
          <p:spPr bwMode="auto">
            <a:xfrm>
              <a:off x="4512" y="2352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Oval 26"/>
            <p:cNvSpPr>
              <a:spLocks noChangeArrowheads="1"/>
            </p:cNvSpPr>
            <p:nvPr/>
          </p:nvSpPr>
          <p:spPr bwMode="auto">
            <a:xfrm>
              <a:off x="3744" y="2832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Oval 27"/>
            <p:cNvSpPr>
              <a:spLocks noChangeArrowheads="1"/>
            </p:cNvSpPr>
            <p:nvPr/>
          </p:nvSpPr>
          <p:spPr bwMode="auto">
            <a:xfrm>
              <a:off x="4512" y="288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Oval 28"/>
            <p:cNvSpPr>
              <a:spLocks noChangeArrowheads="1"/>
            </p:cNvSpPr>
            <p:nvPr/>
          </p:nvSpPr>
          <p:spPr bwMode="auto">
            <a:xfrm>
              <a:off x="2976" y="283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Oval 29"/>
            <p:cNvSpPr>
              <a:spLocks noChangeArrowheads="1"/>
            </p:cNvSpPr>
            <p:nvPr/>
          </p:nvSpPr>
          <p:spPr bwMode="auto">
            <a:xfrm>
              <a:off x="2976" y="18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Oval 30"/>
            <p:cNvSpPr>
              <a:spLocks noChangeArrowheads="1"/>
            </p:cNvSpPr>
            <p:nvPr/>
          </p:nvSpPr>
          <p:spPr bwMode="auto">
            <a:xfrm>
              <a:off x="3744" y="182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Oval 31"/>
            <p:cNvSpPr>
              <a:spLocks noChangeArrowheads="1"/>
            </p:cNvSpPr>
            <p:nvPr/>
          </p:nvSpPr>
          <p:spPr bwMode="auto">
            <a:xfrm>
              <a:off x="4464" y="17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5" name="Text Box 32"/>
          <p:cNvSpPr txBox="1">
            <a:spLocks noChangeArrowheads="1"/>
          </p:cNvSpPr>
          <p:nvPr/>
        </p:nvSpPr>
        <p:spPr bwMode="auto">
          <a:xfrm>
            <a:off x="1828800" y="54864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</a:t>
            </a:r>
          </a:p>
        </p:txBody>
      </p:sp>
      <p:sp>
        <p:nvSpPr>
          <p:cNvPr id="5126" name="Text Box 33"/>
          <p:cNvSpPr txBox="1">
            <a:spLocks noChangeArrowheads="1"/>
          </p:cNvSpPr>
          <p:nvPr/>
        </p:nvSpPr>
        <p:spPr bwMode="auto">
          <a:xfrm>
            <a:off x="5791200" y="54102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Species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Plants and animals can be either intentionally or accidentally introduced and can change interactions </a:t>
            </a:r>
            <a:r>
              <a:rPr lang="en-US" smtClean="0"/>
              <a:t>and habitats.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Which do you like better?</a:t>
            </a:r>
          </a:p>
        </p:txBody>
      </p:sp>
      <p:grpSp>
        <p:nvGrpSpPr>
          <p:cNvPr id="6147" name="Group 39"/>
          <p:cNvGrpSpPr>
            <a:grpSpLocks/>
          </p:cNvGrpSpPr>
          <p:nvPr/>
        </p:nvGrpSpPr>
        <p:grpSpPr bwMode="auto">
          <a:xfrm>
            <a:off x="762000" y="1981200"/>
            <a:ext cx="7391400" cy="4084638"/>
            <a:chOff x="480" y="1248"/>
            <a:chExt cx="4656" cy="2573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3072" y="1248"/>
              <a:ext cx="206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Oval 6"/>
            <p:cNvSpPr>
              <a:spLocks noChangeArrowheads="1"/>
            </p:cNvSpPr>
            <p:nvPr/>
          </p:nvSpPr>
          <p:spPr bwMode="auto">
            <a:xfrm>
              <a:off x="3888" y="134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Oval 10"/>
            <p:cNvSpPr>
              <a:spLocks noChangeArrowheads="1"/>
            </p:cNvSpPr>
            <p:nvPr/>
          </p:nvSpPr>
          <p:spPr bwMode="auto">
            <a:xfrm>
              <a:off x="4704" y="249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Oval 12"/>
            <p:cNvSpPr>
              <a:spLocks noChangeArrowheads="1"/>
            </p:cNvSpPr>
            <p:nvPr/>
          </p:nvSpPr>
          <p:spPr bwMode="auto">
            <a:xfrm>
              <a:off x="4704" y="30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Oval 13"/>
            <p:cNvSpPr>
              <a:spLocks noChangeArrowheads="1"/>
            </p:cNvSpPr>
            <p:nvPr/>
          </p:nvSpPr>
          <p:spPr bwMode="auto">
            <a:xfrm>
              <a:off x="3168" y="29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Oval 14"/>
            <p:cNvSpPr>
              <a:spLocks noChangeArrowheads="1"/>
            </p:cNvSpPr>
            <p:nvPr/>
          </p:nvSpPr>
          <p:spPr bwMode="auto">
            <a:xfrm>
              <a:off x="3168" y="1968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Oval 15"/>
            <p:cNvSpPr>
              <a:spLocks noChangeArrowheads="1"/>
            </p:cNvSpPr>
            <p:nvPr/>
          </p:nvSpPr>
          <p:spPr bwMode="auto">
            <a:xfrm>
              <a:off x="3936" y="196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5" name="Group 17"/>
            <p:cNvGrpSpPr>
              <a:grpSpLocks/>
            </p:cNvGrpSpPr>
            <p:nvPr/>
          </p:nvGrpSpPr>
          <p:grpSpPr bwMode="auto">
            <a:xfrm>
              <a:off x="480" y="1248"/>
              <a:ext cx="2064" cy="2112"/>
              <a:chOff x="2880" y="1104"/>
              <a:chExt cx="2064" cy="2112"/>
            </a:xfrm>
          </p:grpSpPr>
          <p:sp>
            <p:nvSpPr>
              <p:cNvPr id="6164" name="Rectangle 18"/>
              <p:cNvSpPr>
                <a:spLocks noChangeArrowheads="1"/>
              </p:cNvSpPr>
              <p:nvPr/>
            </p:nvSpPr>
            <p:spPr bwMode="auto">
              <a:xfrm>
                <a:off x="2880" y="1104"/>
                <a:ext cx="2064" cy="21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5" name="Oval 19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6" name="Oval 20"/>
              <p:cNvSpPr>
                <a:spLocks noChangeArrowheads="1"/>
              </p:cNvSpPr>
              <p:nvPr/>
            </p:nvSpPr>
            <p:spPr bwMode="auto">
              <a:xfrm>
                <a:off x="3696" y="1200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7" name="Oval 21"/>
              <p:cNvSpPr>
                <a:spLocks noChangeArrowheads="1"/>
              </p:cNvSpPr>
              <p:nvPr/>
            </p:nvSpPr>
            <p:spPr bwMode="auto">
              <a:xfrm>
                <a:off x="4464" y="1200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8" name="Oval 22"/>
              <p:cNvSpPr>
                <a:spLocks noChangeArrowheads="1"/>
              </p:cNvSpPr>
              <p:nvPr/>
            </p:nvSpPr>
            <p:spPr bwMode="auto">
              <a:xfrm>
                <a:off x="2976" y="2352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9" name="Oval 23"/>
              <p:cNvSpPr>
                <a:spLocks noChangeArrowheads="1"/>
              </p:cNvSpPr>
              <p:nvPr/>
            </p:nvSpPr>
            <p:spPr bwMode="auto">
              <a:xfrm>
                <a:off x="3744" y="2352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0" name="Oval 24"/>
              <p:cNvSpPr>
                <a:spLocks noChangeArrowheads="1"/>
              </p:cNvSpPr>
              <p:nvPr/>
            </p:nvSpPr>
            <p:spPr bwMode="auto">
              <a:xfrm>
                <a:off x="4512" y="2352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1" name="Oval 25"/>
              <p:cNvSpPr>
                <a:spLocks noChangeArrowheads="1"/>
              </p:cNvSpPr>
              <p:nvPr/>
            </p:nvSpPr>
            <p:spPr bwMode="auto">
              <a:xfrm>
                <a:off x="3744" y="2832"/>
                <a:ext cx="240" cy="24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Oval 26"/>
              <p:cNvSpPr>
                <a:spLocks noChangeArrowheads="1"/>
              </p:cNvSpPr>
              <p:nvPr/>
            </p:nvSpPr>
            <p:spPr bwMode="auto">
              <a:xfrm>
                <a:off x="4512" y="2880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3" name="Oval 27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4" name="Oval 28"/>
              <p:cNvSpPr>
                <a:spLocks noChangeArrowheads="1"/>
              </p:cNvSpPr>
              <p:nvPr/>
            </p:nvSpPr>
            <p:spPr bwMode="auto">
              <a:xfrm>
                <a:off x="2976" y="1824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5" name="Oval 29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6" name="Oval 30"/>
              <p:cNvSpPr>
                <a:spLocks noChangeArrowheads="1"/>
              </p:cNvSpPr>
              <p:nvPr/>
            </p:nvSpPr>
            <p:spPr bwMode="auto">
              <a:xfrm>
                <a:off x="4464" y="1776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6" name="Rectangle 31"/>
            <p:cNvSpPr>
              <a:spLocks noChangeArrowheads="1"/>
            </p:cNvSpPr>
            <p:nvPr/>
          </p:nvSpPr>
          <p:spPr bwMode="auto">
            <a:xfrm>
              <a:off x="3216" y="1344"/>
              <a:ext cx="240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AutoShape 32"/>
            <p:cNvSpPr>
              <a:spLocks noChangeArrowheads="1"/>
            </p:cNvSpPr>
            <p:nvPr/>
          </p:nvSpPr>
          <p:spPr bwMode="auto">
            <a:xfrm>
              <a:off x="4656" y="1968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AutoShape 33"/>
            <p:cNvSpPr>
              <a:spLocks noChangeArrowheads="1"/>
            </p:cNvSpPr>
            <p:nvPr/>
          </p:nvSpPr>
          <p:spPr bwMode="auto">
            <a:xfrm>
              <a:off x="3168" y="2496"/>
              <a:ext cx="240" cy="240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AutoShape 34"/>
            <p:cNvSpPr>
              <a:spLocks noChangeArrowheads="1"/>
            </p:cNvSpPr>
            <p:nvPr/>
          </p:nvSpPr>
          <p:spPr bwMode="auto">
            <a:xfrm>
              <a:off x="3936" y="302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AutoShape 35"/>
            <p:cNvSpPr>
              <a:spLocks noChangeArrowheads="1"/>
            </p:cNvSpPr>
            <p:nvPr/>
          </p:nvSpPr>
          <p:spPr bwMode="auto">
            <a:xfrm>
              <a:off x="3936" y="2448"/>
              <a:ext cx="33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186 w 21600"/>
                <a:gd name="T13" fmla="*/ 8625 h 21600"/>
                <a:gd name="T14" fmla="*/ 19414 w 21600"/>
                <a:gd name="T15" fmla="*/ 12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AutoShape 36"/>
            <p:cNvSpPr>
              <a:spLocks noChangeArrowheads="1"/>
            </p:cNvSpPr>
            <p:nvPr/>
          </p:nvSpPr>
          <p:spPr bwMode="auto">
            <a:xfrm>
              <a:off x="4656" y="13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Text Box 37"/>
            <p:cNvSpPr txBox="1">
              <a:spLocks noChangeArrowheads="1"/>
            </p:cNvSpPr>
            <p:nvPr/>
          </p:nvSpPr>
          <p:spPr bwMode="auto">
            <a:xfrm>
              <a:off x="1152" y="3456"/>
              <a:ext cx="5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A</a:t>
              </a:r>
            </a:p>
          </p:txBody>
        </p:sp>
        <p:sp>
          <p:nvSpPr>
            <p:cNvPr id="6163" name="Text Box 38"/>
            <p:cNvSpPr txBox="1">
              <a:spLocks noChangeArrowheads="1"/>
            </p:cNvSpPr>
            <p:nvPr/>
          </p:nvSpPr>
          <p:spPr bwMode="auto">
            <a:xfrm>
              <a:off x="3648" y="3408"/>
              <a:ext cx="5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Which do you like better?</a:t>
            </a:r>
          </a:p>
        </p:txBody>
      </p:sp>
      <p:grpSp>
        <p:nvGrpSpPr>
          <p:cNvPr id="7171" name="Group 47"/>
          <p:cNvGrpSpPr>
            <a:grpSpLocks/>
          </p:cNvGrpSpPr>
          <p:nvPr/>
        </p:nvGrpSpPr>
        <p:grpSpPr bwMode="auto">
          <a:xfrm>
            <a:off x="762000" y="1981200"/>
            <a:ext cx="7391400" cy="4084638"/>
            <a:chOff x="480" y="1248"/>
            <a:chExt cx="4656" cy="2573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3072" y="1248"/>
              <a:ext cx="2064" cy="21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" name="Oval 5"/>
            <p:cNvSpPr>
              <a:spLocks noChangeArrowheads="1"/>
            </p:cNvSpPr>
            <p:nvPr/>
          </p:nvSpPr>
          <p:spPr bwMode="auto">
            <a:xfrm>
              <a:off x="3888" y="134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" name="Oval 6"/>
            <p:cNvSpPr>
              <a:spLocks noChangeArrowheads="1"/>
            </p:cNvSpPr>
            <p:nvPr/>
          </p:nvSpPr>
          <p:spPr bwMode="auto">
            <a:xfrm>
              <a:off x="4704" y="249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auto">
            <a:xfrm>
              <a:off x="4704" y="30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auto">
            <a:xfrm>
              <a:off x="3168" y="29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3168" y="1968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Oval 10"/>
            <p:cNvSpPr>
              <a:spLocks noChangeArrowheads="1"/>
            </p:cNvSpPr>
            <p:nvPr/>
          </p:nvSpPr>
          <p:spPr bwMode="auto">
            <a:xfrm>
              <a:off x="3936" y="196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Rectangle 25"/>
            <p:cNvSpPr>
              <a:spLocks noChangeArrowheads="1"/>
            </p:cNvSpPr>
            <p:nvPr/>
          </p:nvSpPr>
          <p:spPr bwMode="auto">
            <a:xfrm>
              <a:off x="3216" y="1344"/>
              <a:ext cx="240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AutoShape 26"/>
            <p:cNvSpPr>
              <a:spLocks noChangeArrowheads="1"/>
            </p:cNvSpPr>
            <p:nvPr/>
          </p:nvSpPr>
          <p:spPr bwMode="auto">
            <a:xfrm>
              <a:off x="4656" y="1968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AutoShape 27"/>
            <p:cNvSpPr>
              <a:spLocks noChangeArrowheads="1"/>
            </p:cNvSpPr>
            <p:nvPr/>
          </p:nvSpPr>
          <p:spPr bwMode="auto">
            <a:xfrm>
              <a:off x="3168" y="2496"/>
              <a:ext cx="240" cy="240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AutoShape 28"/>
            <p:cNvSpPr>
              <a:spLocks noChangeArrowheads="1"/>
            </p:cNvSpPr>
            <p:nvPr/>
          </p:nvSpPr>
          <p:spPr bwMode="auto">
            <a:xfrm>
              <a:off x="3936" y="302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AutoShape 29"/>
            <p:cNvSpPr>
              <a:spLocks noChangeArrowheads="1"/>
            </p:cNvSpPr>
            <p:nvPr/>
          </p:nvSpPr>
          <p:spPr bwMode="auto">
            <a:xfrm>
              <a:off x="3936" y="2448"/>
              <a:ext cx="33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186 w 21600"/>
                <a:gd name="T13" fmla="*/ 8625 h 21600"/>
                <a:gd name="T14" fmla="*/ 19414 w 21600"/>
                <a:gd name="T15" fmla="*/ 12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AutoShape 30"/>
            <p:cNvSpPr>
              <a:spLocks noChangeArrowheads="1"/>
            </p:cNvSpPr>
            <p:nvPr/>
          </p:nvSpPr>
          <p:spPr bwMode="auto">
            <a:xfrm>
              <a:off x="4656" y="13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Text Box 31"/>
            <p:cNvSpPr txBox="1">
              <a:spLocks noChangeArrowheads="1"/>
            </p:cNvSpPr>
            <p:nvPr/>
          </p:nvSpPr>
          <p:spPr bwMode="auto">
            <a:xfrm>
              <a:off x="1152" y="3456"/>
              <a:ext cx="5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A</a:t>
              </a:r>
            </a:p>
          </p:txBody>
        </p:sp>
        <p:sp>
          <p:nvSpPr>
            <p:cNvPr id="7186" name="Text Box 32"/>
            <p:cNvSpPr txBox="1">
              <a:spLocks noChangeArrowheads="1"/>
            </p:cNvSpPr>
            <p:nvPr/>
          </p:nvSpPr>
          <p:spPr bwMode="auto">
            <a:xfrm>
              <a:off x="3648" y="3408"/>
              <a:ext cx="5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B</a:t>
              </a:r>
            </a:p>
          </p:txBody>
        </p:sp>
        <p:sp>
          <p:nvSpPr>
            <p:cNvPr id="7187" name="Rectangle 34"/>
            <p:cNvSpPr>
              <a:spLocks noChangeArrowheads="1"/>
            </p:cNvSpPr>
            <p:nvPr/>
          </p:nvSpPr>
          <p:spPr bwMode="auto">
            <a:xfrm>
              <a:off x="480" y="1248"/>
              <a:ext cx="2064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35"/>
            <p:cNvSpPr>
              <a:spLocks noChangeArrowheads="1"/>
            </p:cNvSpPr>
            <p:nvPr/>
          </p:nvSpPr>
          <p:spPr bwMode="auto">
            <a:xfrm>
              <a:off x="1296" y="134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Oval 36"/>
            <p:cNvSpPr>
              <a:spLocks noChangeArrowheads="1"/>
            </p:cNvSpPr>
            <p:nvPr/>
          </p:nvSpPr>
          <p:spPr bwMode="auto">
            <a:xfrm>
              <a:off x="2112" y="249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Oval 37"/>
            <p:cNvSpPr>
              <a:spLocks noChangeArrowheads="1"/>
            </p:cNvSpPr>
            <p:nvPr/>
          </p:nvSpPr>
          <p:spPr bwMode="auto">
            <a:xfrm>
              <a:off x="2112" y="302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Oval 38"/>
            <p:cNvSpPr>
              <a:spLocks noChangeArrowheads="1"/>
            </p:cNvSpPr>
            <p:nvPr/>
          </p:nvSpPr>
          <p:spPr bwMode="auto">
            <a:xfrm>
              <a:off x="576" y="297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Oval 39"/>
            <p:cNvSpPr>
              <a:spLocks noChangeArrowheads="1"/>
            </p:cNvSpPr>
            <p:nvPr/>
          </p:nvSpPr>
          <p:spPr bwMode="auto">
            <a:xfrm>
              <a:off x="576" y="1968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Oval 40"/>
            <p:cNvSpPr>
              <a:spLocks noChangeArrowheads="1"/>
            </p:cNvSpPr>
            <p:nvPr/>
          </p:nvSpPr>
          <p:spPr bwMode="auto">
            <a:xfrm>
              <a:off x="1344" y="196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Rectangle 41"/>
            <p:cNvSpPr>
              <a:spLocks noChangeArrowheads="1"/>
            </p:cNvSpPr>
            <p:nvPr/>
          </p:nvSpPr>
          <p:spPr bwMode="auto">
            <a:xfrm>
              <a:off x="624" y="1344"/>
              <a:ext cx="240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AutoShape 42"/>
            <p:cNvSpPr>
              <a:spLocks noChangeArrowheads="1"/>
            </p:cNvSpPr>
            <p:nvPr/>
          </p:nvSpPr>
          <p:spPr bwMode="auto">
            <a:xfrm>
              <a:off x="2064" y="1968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AutoShape 43"/>
            <p:cNvSpPr>
              <a:spLocks noChangeArrowheads="1"/>
            </p:cNvSpPr>
            <p:nvPr/>
          </p:nvSpPr>
          <p:spPr bwMode="auto">
            <a:xfrm>
              <a:off x="576" y="2496"/>
              <a:ext cx="240" cy="240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AutoShape 44"/>
            <p:cNvSpPr>
              <a:spLocks noChangeArrowheads="1"/>
            </p:cNvSpPr>
            <p:nvPr/>
          </p:nvSpPr>
          <p:spPr bwMode="auto">
            <a:xfrm>
              <a:off x="1344" y="302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AutoShape 45"/>
            <p:cNvSpPr>
              <a:spLocks noChangeArrowheads="1"/>
            </p:cNvSpPr>
            <p:nvPr/>
          </p:nvSpPr>
          <p:spPr bwMode="auto">
            <a:xfrm>
              <a:off x="1344" y="2448"/>
              <a:ext cx="33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2186 w 21600"/>
                <a:gd name="T13" fmla="*/ 8625 h 21600"/>
                <a:gd name="T14" fmla="*/ 19414 w 21600"/>
                <a:gd name="T15" fmla="*/ 12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AutoShape 46"/>
            <p:cNvSpPr>
              <a:spLocks noChangeArrowheads="1"/>
            </p:cNvSpPr>
            <p:nvPr/>
          </p:nvSpPr>
          <p:spPr bwMode="auto">
            <a:xfrm>
              <a:off x="2064" y="13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age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gr00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37338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838325" y="48656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6934200" y="48006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Which do you like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47800" y="5181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553200" y="5181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B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Which do you like better?</a:t>
            </a:r>
          </a:p>
        </p:txBody>
      </p:sp>
      <p:pic>
        <p:nvPicPr>
          <p:cNvPr id="9221" name="Picture 8" descr="cycles_monoculture_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9624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rainfores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28800"/>
            <a:ext cx="43640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447800" y="5181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553200" y="5181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B</a:t>
            </a:r>
          </a:p>
        </p:txBody>
      </p:sp>
      <p:pic>
        <p:nvPicPr>
          <p:cNvPr id="10244" name="Picture 5" descr="Hoh%20River%20Rain%20Fo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crop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4572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Which do you like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What do you think biodiversity means?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4">
      <a:dk1>
        <a:srgbClr val="008000"/>
      </a:dk1>
      <a:lt1>
        <a:srgbClr val="FFFFFF"/>
      </a:lt1>
      <a:dk2>
        <a:srgbClr val="005800"/>
      </a:dk2>
      <a:lt2>
        <a:srgbClr val="FFFFCC"/>
      </a:lt2>
      <a:accent1>
        <a:srgbClr val="00CC99"/>
      </a:accent1>
      <a:accent2>
        <a:srgbClr val="007825"/>
      </a:accent2>
      <a:accent3>
        <a:srgbClr val="AAB4AA"/>
      </a:accent3>
      <a:accent4>
        <a:srgbClr val="DADADA"/>
      </a:accent4>
      <a:accent5>
        <a:srgbClr val="AAE2CA"/>
      </a:accent5>
      <a:accent6>
        <a:srgbClr val="006C20"/>
      </a:accent6>
      <a:hlink>
        <a:srgbClr val="9966FF"/>
      </a:hlink>
      <a:folHlink>
        <a:srgbClr val="99CCFF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1343</TotalTime>
  <Words>392</Words>
  <Application>Microsoft Office PowerPoint</Application>
  <PresentationFormat>On-screen Show (4:3)</PresentationFormat>
  <Paragraphs>107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Maple</vt:lpstr>
      <vt:lpstr>Biodiversity:   Who cares?</vt:lpstr>
      <vt:lpstr>Which do you like better?</vt:lpstr>
      <vt:lpstr>Which do you like better?</vt:lpstr>
      <vt:lpstr>Which do you like better?</vt:lpstr>
      <vt:lpstr>Slide 5</vt:lpstr>
      <vt:lpstr>Slide 6</vt:lpstr>
      <vt:lpstr>Which do you like better?</vt:lpstr>
      <vt:lpstr>Which do you like better?</vt:lpstr>
      <vt:lpstr>What do you think biodiversity means?</vt:lpstr>
      <vt:lpstr>Slide 10</vt:lpstr>
      <vt:lpstr>Slide 11</vt:lpstr>
      <vt:lpstr>Slide 12</vt:lpstr>
      <vt:lpstr>There are 3 components of biodiversity </vt:lpstr>
      <vt:lpstr>Slide 14</vt:lpstr>
      <vt:lpstr>Slide 15</vt:lpstr>
      <vt:lpstr>Which is more diverse?</vt:lpstr>
      <vt:lpstr>Which is more diverse?</vt:lpstr>
      <vt:lpstr>Which is more diverse?</vt:lpstr>
      <vt:lpstr>Slide 19</vt:lpstr>
      <vt:lpstr>Slide 20</vt:lpstr>
      <vt:lpstr>Slide 21</vt:lpstr>
      <vt:lpstr>Which has more biodiversity?</vt:lpstr>
      <vt:lpstr>Slide 23</vt:lpstr>
      <vt:lpstr>Biodiversity also has utilitarian Value</vt:lpstr>
      <vt:lpstr>What do we get from biodiversity?</vt:lpstr>
      <vt:lpstr>Should we be concerned about biodiversity?</vt:lpstr>
      <vt:lpstr>Threats to biodiversity</vt:lpstr>
      <vt:lpstr>Habitat Destruction</vt:lpstr>
      <vt:lpstr>Pollution</vt:lpstr>
      <vt:lpstr>Species Introductions</vt:lpstr>
      <vt:lpstr>Global Climate Change</vt:lpstr>
      <vt:lpstr>Exploitation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</dc:title>
  <dc:creator>Michael McCoy</dc:creator>
  <cp:lastModifiedBy>sarah robles</cp:lastModifiedBy>
  <cp:revision>24</cp:revision>
  <dcterms:created xsi:type="dcterms:W3CDTF">2004-03-17T02:22:20Z</dcterms:created>
  <dcterms:modified xsi:type="dcterms:W3CDTF">2012-09-24T15:29:58Z</dcterms:modified>
</cp:coreProperties>
</file>